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6256000" cy="9144000"/>
  <p:notesSz cx="9144000" cy="16256000"/>
  <p:embeddedFontLst>
    <p:embeddedFont>
      <p:font typeface="MiSans" charset="-122" pitchFamily="34"/>
      <p:regular r:id="rId33"/>
    </p:embeddedFont>
    <p:embeddedFont>
      <p:font typeface="Oranienbaum" charset="-122" pitchFamily="34"/>
      <p:regular r:id="rId34"/>
    </p:embeddedFont>
    <p:embeddedFont>
      <p:font typeface="Quattrocento Sans" charset="-122" pitchFamily="34"/>
      <p:regular r:id="rId35"/>
    </p:embeddedFont>
    <p:embeddedFont>
      <p:font typeface="Noto Sans SC" charset="-122" pitchFamily="34"/>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 Id="rId36"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sv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sv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sv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360461"/>
            <a:ext cx="4645176" cy="517676"/>
          </a:xfrm>
          <a:custGeom>
            <a:avLst/>
            <a:gdLst/>
            <a:ahLst/>
            <a:cxnLst/>
            <a:rect l="l" t="t" r="r" b="b"/>
            <a:pathLst>
              <a:path w="4645176" h="517676">
                <a:moveTo>
                  <a:pt x="50800" y="0"/>
                </a:moveTo>
                <a:lnTo>
                  <a:pt x="4594377" y="0"/>
                </a:lnTo>
                <a:cubicBezTo>
                  <a:pt x="4622432" y="0"/>
                  <a:pt x="4645176" y="22744"/>
                  <a:pt x="4645176" y="50800"/>
                </a:cubicBezTo>
                <a:lnTo>
                  <a:pt x="4645176" y="466877"/>
                </a:lnTo>
                <a:cubicBezTo>
                  <a:pt x="4645176" y="494932"/>
                  <a:pt x="4622432" y="517676"/>
                  <a:pt x="4594377" y="517676"/>
                </a:cubicBezTo>
                <a:lnTo>
                  <a:pt x="50800" y="517676"/>
                </a:lnTo>
                <a:cubicBezTo>
                  <a:pt x="22744" y="517676"/>
                  <a:pt x="0" y="494932"/>
                  <a:pt x="0" y="466877"/>
                </a:cubicBezTo>
                <a:lnTo>
                  <a:pt x="0" y="50800"/>
                </a:lnTo>
                <a:cubicBezTo>
                  <a:pt x="0" y="22763"/>
                  <a:pt x="22763" y="0"/>
                  <a:pt x="508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720876" y="2466899"/>
            <a:ext cx="43307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ARCHITECTURE DISTRIBUÉE BANCAIRE</a:t>
            </a:r>
            <a:endParaRPr lang="en-US" sz="1600" dirty="0"/>
          </a:p>
        </p:txBody>
      </p:sp>
      <p:sp>
        <p:nvSpPr>
          <p:cNvPr id="5" name="Text 2"/>
          <p:cNvSpPr/>
          <p:nvPr/>
        </p:nvSpPr>
        <p:spPr>
          <a:xfrm>
            <a:off x="508000" y="3289376"/>
            <a:ext cx="15697200" cy="1143000"/>
          </a:xfrm>
          <a:prstGeom prst="rect">
            <a:avLst/>
          </a:prstGeom>
          <a:noFill/>
          <a:ln/>
        </p:spPr>
        <p:txBody>
          <a:bodyPr wrap="square" lIns="0" tIns="0" rIns="0" bIns="0" rtlCol="0" anchor="ctr"/>
          <a:lstStyle/>
          <a:p>
            <a:pPr>
              <a:lnSpc>
                <a:spcPct val="100000"/>
              </a:lnSpc>
            </a:pPr>
            <a:r>
              <a:rPr lang="en-US" sz="7200" b="1" dirty="0">
                <a:solidFill>
                  <a:srgbClr val="E8E9EB"/>
                </a:solidFill>
                <a:latin typeface="Oranienbaum" pitchFamily="34" charset="0"/>
                <a:ea typeface="Oranienbaum" pitchFamily="34" charset="-122"/>
                <a:cs typeface="Oranienbaum" pitchFamily="34" charset="-120"/>
              </a:rPr>
              <a:t>DDD &amp; Data on the Outside</a:t>
            </a:r>
            <a:endParaRPr lang="en-US" sz="1600" dirty="0"/>
          </a:p>
        </p:txBody>
      </p:sp>
      <p:sp>
        <p:nvSpPr>
          <p:cNvPr id="6" name="Shape 3"/>
          <p:cNvSpPr/>
          <p:nvPr/>
        </p:nvSpPr>
        <p:spPr>
          <a:xfrm>
            <a:off x="508000" y="4737176"/>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C5A575"/>
          </a:solidFill>
          <a:ln/>
        </p:spPr>
      </p:sp>
      <p:sp>
        <p:nvSpPr>
          <p:cNvPr id="7" name="Text 4"/>
          <p:cNvSpPr/>
          <p:nvPr/>
        </p:nvSpPr>
        <p:spPr>
          <a:xfrm>
            <a:off x="508000" y="5194376"/>
            <a:ext cx="115697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Framework de Décision pour la Mutualisation des Paiements</a:t>
            </a:r>
            <a:endParaRPr lang="en-US" sz="1600" dirty="0"/>
          </a:p>
        </p:txBody>
      </p:sp>
      <p:sp>
        <p:nvSpPr>
          <p:cNvPr id="8" name="Shape 5"/>
          <p:cNvSpPr/>
          <p:nvPr/>
        </p:nvSpPr>
        <p:spPr>
          <a:xfrm>
            <a:off x="508000" y="7665962"/>
            <a:ext cx="15240000" cy="9676"/>
          </a:xfrm>
          <a:custGeom>
            <a:avLst/>
            <a:gdLst/>
            <a:ahLst/>
            <a:cxnLst/>
            <a:rect l="l" t="t" r="r" b="b"/>
            <a:pathLst>
              <a:path w="15240000" h="9676">
                <a:moveTo>
                  <a:pt x="0" y="0"/>
                </a:moveTo>
                <a:lnTo>
                  <a:pt x="15240000" y="0"/>
                </a:lnTo>
                <a:lnTo>
                  <a:pt x="15240000" y="9676"/>
                </a:lnTo>
                <a:lnTo>
                  <a:pt x="0" y="9676"/>
                </a:lnTo>
                <a:lnTo>
                  <a:pt x="0" y="0"/>
                </a:lnTo>
                <a:close/>
              </a:path>
            </a:pathLst>
          </a:custGeom>
          <a:solidFill>
            <a:srgbClr val="3A5A78">
              <a:alpha val="30196"/>
            </a:srgbClr>
          </a:solidFill>
          <a:ln/>
        </p:spPr>
      </p:sp>
      <p:sp>
        <p:nvSpPr>
          <p:cNvPr id="9" name="Shape 6"/>
          <p:cNvSpPr/>
          <p:nvPr/>
        </p:nvSpPr>
        <p:spPr>
          <a:xfrm>
            <a:off x="546100" y="8153400"/>
            <a:ext cx="304800" cy="304800"/>
          </a:xfrm>
          <a:custGeom>
            <a:avLst/>
            <a:gdLst/>
            <a:ahLst/>
            <a:cxnLst/>
            <a:rect l="l" t="t" r="r" b="b"/>
            <a:pathLst>
              <a:path w="304800" h="304800">
                <a:moveTo>
                  <a:pt x="161865" y="12025"/>
                </a:moveTo>
                <a:cubicBezTo>
                  <a:pt x="156031" y="8692"/>
                  <a:pt x="148828" y="8692"/>
                  <a:pt x="142935" y="12025"/>
                </a:cubicBezTo>
                <a:lnTo>
                  <a:pt x="9585" y="88225"/>
                </a:lnTo>
                <a:cubicBezTo>
                  <a:pt x="2084" y="92512"/>
                  <a:pt x="-1607" y="101322"/>
                  <a:pt x="595" y="109657"/>
                </a:cubicBezTo>
                <a:cubicBezTo>
                  <a:pt x="2798" y="117991"/>
                  <a:pt x="10418" y="123825"/>
                  <a:pt x="19050" y="123825"/>
                </a:cubicBezTo>
                <a:lnTo>
                  <a:pt x="38100" y="123825"/>
                </a:lnTo>
                <a:lnTo>
                  <a:pt x="38100" y="247650"/>
                </a:lnTo>
                <a:lnTo>
                  <a:pt x="38100" y="247650"/>
                </a:lnTo>
                <a:lnTo>
                  <a:pt x="7620" y="270510"/>
                </a:lnTo>
                <a:cubicBezTo>
                  <a:pt x="2798" y="274082"/>
                  <a:pt x="0" y="279737"/>
                  <a:pt x="0" y="285750"/>
                </a:cubicBezTo>
                <a:cubicBezTo>
                  <a:pt x="0" y="296287"/>
                  <a:pt x="8513" y="304800"/>
                  <a:pt x="19050" y="304800"/>
                </a:cubicBezTo>
                <a:lnTo>
                  <a:pt x="285750" y="304800"/>
                </a:lnTo>
                <a:cubicBezTo>
                  <a:pt x="296287" y="304800"/>
                  <a:pt x="304800" y="296287"/>
                  <a:pt x="304800" y="285750"/>
                </a:cubicBezTo>
                <a:cubicBezTo>
                  <a:pt x="304800" y="279737"/>
                  <a:pt x="302002" y="274082"/>
                  <a:pt x="297180" y="270510"/>
                </a:cubicBezTo>
                <a:lnTo>
                  <a:pt x="266700" y="247650"/>
                </a:lnTo>
                <a:lnTo>
                  <a:pt x="266700" y="123825"/>
                </a:lnTo>
                <a:lnTo>
                  <a:pt x="285750" y="123825"/>
                </a:lnTo>
                <a:cubicBezTo>
                  <a:pt x="294382" y="123825"/>
                  <a:pt x="301943" y="117991"/>
                  <a:pt x="304145" y="109657"/>
                </a:cubicBezTo>
                <a:cubicBezTo>
                  <a:pt x="306348" y="101322"/>
                  <a:pt x="302657" y="92512"/>
                  <a:pt x="295156" y="88225"/>
                </a:cubicBezTo>
                <a:lnTo>
                  <a:pt x="161806" y="12025"/>
                </a:lnTo>
                <a:close/>
                <a:moveTo>
                  <a:pt x="238125" y="123825"/>
                </a:moveTo>
                <a:lnTo>
                  <a:pt x="238125" y="247650"/>
                </a:lnTo>
                <a:lnTo>
                  <a:pt x="200025" y="247650"/>
                </a:lnTo>
                <a:lnTo>
                  <a:pt x="200025" y="123825"/>
                </a:lnTo>
                <a:lnTo>
                  <a:pt x="238125" y="123825"/>
                </a:lnTo>
                <a:close/>
                <a:moveTo>
                  <a:pt x="171450" y="123825"/>
                </a:moveTo>
                <a:lnTo>
                  <a:pt x="171450" y="247650"/>
                </a:lnTo>
                <a:lnTo>
                  <a:pt x="133350" y="247650"/>
                </a:lnTo>
                <a:lnTo>
                  <a:pt x="133350" y="123825"/>
                </a:lnTo>
                <a:lnTo>
                  <a:pt x="171450" y="123825"/>
                </a:lnTo>
                <a:close/>
                <a:moveTo>
                  <a:pt x="104775" y="123825"/>
                </a:moveTo>
                <a:lnTo>
                  <a:pt x="104775" y="247650"/>
                </a:lnTo>
                <a:lnTo>
                  <a:pt x="66675" y="247650"/>
                </a:lnTo>
                <a:lnTo>
                  <a:pt x="66675" y="123825"/>
                </a:lnTo>
                <a:lnTo>
                  <a:pt x="104775" y="123825"/>
                </a:lnTo>
                <a:close/>
                <a:moveTo>
                  <a:pt x="152400" y="57150"/>
                </a:moveTo>
                <a:cubicBezTo>
                  <a:pt x="162914" y="57150"/>
                  <a:pt x="171450" y="65686"/>
                  <a:pt x="171450" y="76200"/>
                </a:cubicBezTo>
                <a:cubicBezTo>
                  <a:pt x="171450" y="86714"/>
                  <a:pt x="162914" y="95250"/>
                  <a:pt x="152400" y="95250"/>
                </a:cubicBezTo>
                <a:cubicBezTo>
                  <a:pt x="141886" y="95250"/>
                  <a:pt x="133350" y="86714"/>
                  <a:pt x="133350" y="76200"/>
                </a:cubicBezTo>
                <a:cubicBezTo>
                  <a:pt x="133350" y="65686"/>
                  <a:pt x="141886" y="57150"/>
                  <a:pt x="152400" y="57150"/>
                </a:cubicBezTo>
                <a:close/>
              </a:path>
            </a:pathLst>
          </a:custGeom>
          <a:solidFill>
            <a:srgbClr val="C5A575"/>
          </a:solidFill>
          <a:ln/>
        </p:spPr>
      </p:sp>
      <p:sp>
        <p:nvSpPr>
          <p:cNvPr id="10" name="Text 7"/>
          <p:cNvSpPr/>
          <p:nvPr/>
        </p:nvSpPr>
        <p:spPr>
          <a:xfrm>
            <a:off x="1041400" y="7975600"/>
            <a:ext cx="34925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Architecture Technique</a:t>
            </a:r>
            <a:endParaRPr lang="en-US" sz="1600" dirty="0"/>
          </a:p>
        </p:txBody>
      </p:sp>
      <p:sp>
        <p:nvSpPr>
          <p:cNvPr id="11" name="Text 8"/>
          <p:cNvSpPr/>
          <p:nvPr/>
        </p:nvSpPr>
        <p:spPr>
          <a:xfrm>
            <a:off x="1041400" y="8331200"/>
            <a:ext cx="34798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Direction des Systèmes d'Information</a:t>
            </a:r>
            <a:endParaRPr lang="en-US" sz="1600" dirty="0"/>
          </a:p>
        </p:txBody>
      </p:sp>
      <p:sp>
        <p:nvSpPr>
          <p:cNvPr id="12" name="Text 9"/>
          <p:cNvSpPr/>
          <p:nvPr/>
        </p:nvSpPr>
        <p:spPr>
          <a:xfrm>
            <a:off x="14525777" y="8001000"/>
            <a:ext cx="1219200" cy="304800"/>
          </a:xfrm>
          <a:prstGeom prst="rect">
            <a:avLst/>
          </a:prstGeom>
          <a:noFill/>
          <a:ln/>
        </p:spPr>
        <p:txBody>
          <a:bodyPr wrap="square" lIns="0" tIns="0" rIns="0" bIns="0" rtlCol="0" anchor="ctr"/>
          <a:lstStyle/>
          <a:p>
            <a:pPr algn="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Février 2026</a:t>
            </a:r>
            <a:endParaRPr lang="en-US" sz="1600" dirty="0"/>
          </a:p>
        </p:txBody>
      </p:sp>
      <p:sp>
        <p:nvSpPr>
          <p:cNvPr id="13" name="Text 10"/>
          <p:cNvSpPr/>
          <p:nvPr/>
        </p:nvSpPr>
        <p:spPr>
          <a:xfrm>
            <a:off x="14525777" y="8305800"/>
            <a:ext cx="1219200" cy="304800"/>
          </a:xfrm>
          <a:prstGeom prst="rect">
            <a:avLst/>
          </a:prstGeom>
          <a:noFill/>
          <a:ln/>
        </p:spPr>
        <p:txBody>
          <a:bodyPr wrap="square" lIns="0" tIns="0" rIns="0" bIns="0" rtlCol="0" anchor="ctr"/>
          <a:lstStyle/>
          <a:p>
            <a:pPr algn="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Version 1.0</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02 — LA CARTE DES TERRITOIRES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Visualisation de la Context Map</a:t>
            </a:r>
            <a:endParaRPr lang="en-US" sz="1600" dirty="0"/>
          </a:p>
        </p:txBody>
      </p:sp>
      <p:sp>
        <p:nvSpPr>
          <p:cNvPr id="4" name="Shape 2"/>
          <p:cNvSpPr/>
          <p:nvPr/>
        </p:nvSpPr>
        <p:spPr>
          <a:xfrm>
            <a:off x="512838" y="1630438"/>
            <a:ext cx="15224276" cy="7921776"/>
          </a:xfrm>
          <a:custGeom>
            <a:avLst/>
            <a:gdLst/>
            <a:ahLst/>
            <a:cxnLst/>
            <a:rect l="l" t="t" r="r" b="b"/>
            <a:pathLst>
              <a:path w="15224276" h="7921776">
                <a:moveTo>
                  <a:pt x="101636" y="0"/>
                </a:moveTo>
                <a:lnTo>
                  <a:pt x="15122640" y="0"/>
                </a:lnTo>
                <a:cubicBezTo>
                  <a:pt x="15178772" y="0"/>
                  <a:pt x="15224276" y="45504"/>
                  <a:pt x="15224276" y="101636"/>
                </a:cubicBezTo>
                <a:lnTo>
                  <a:pt x="15224276" y="7820140"/>
                </a:lnTo>
                <a:cubicBezTo>
                  <a:pt x="15224276" y="7876272"/>
                  <a:pt x="15178772" y="7921776"/>
                  <a:pt x="15122640" y="7921776"/>
                </a:cubicBezTo>
                <a:lnTo>
                  <a:pt x="101636" y="7921776"/>
                </a:lnTo>
                <a:cubicBezTo>
                  <a:pt x="45504" y="7921776"/>
                  <a:pt x="0" y="7876272"/>
                  <a:pt x="0" y="7820140"/>
                </a:cubicBezTo>
                <a:lnTo>
                  <a:pt x="0" y="101636"/>
                </a:lnTo>
                <a:cubicBezTo>
                  <a:pt x="0" y="45504"/>
                  <a:pt x="45504" y="0"/>
                  <a:pt x="101636" y="0"/>
                </a:cubicBezTo>
                <a:close/>
              </a:path>
            </a:pathLst>
          </a:custGeom>
          <a:solidFill>
            <a:srgbClr val="3A5A78">
              <a:alpha val="10196"/>
            </a:srgbClr>
          </a:solidFill>
          <a:ln w="9676">
            <a:solidFill>
              <a:srgbClr val="3A5A78">
                <a:alpha val="30196"/>
              </a:srgbClr>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822476" y="1940080"/>
            <a:ext cx="14605000" cy="7302500"/>
          </a:xfrm>
          <a:prstGeom prst="roundRect">
            <a:avLst>
              <a:gd name="adj" fmla="val 0"/>
            </a:avLst>
          </a:prstGeom>
        </p:spPr>
      </p:pic>
      <p:sp>
        <p:nvSpPr>
          <p:cNvPr id="6" name="Shape 3"/>
          <p:cNvSpPr/>
          <p:nvPr/>
        </p:nvSpPr>
        <p:spPr>
          <a:xfrm>
            <a:off x="512838" y="9768118"/>
            <a:ext cx="4937276" cy="1432076"/>
          </a:xfrm>
          <a:custGeom>
            <a:avLst/>
            <a:gdLst/>
            <a:ahLst/>
            <a:cxnLst/>
            <a:rect l="l" t="t" r="r" b="b"/>
            <a:pathLst>
              <a:path w="4937276" h="1432076">
                <a:moveTo>
                  <a:pt x="101606" y="0"/>
                </a:moveTo>
                <a:lnTo>
                  <a:pt x="4835670" y="0"/>
                </a:lnTo>
                <a:cubicBezTo>
                  <a:pt x="4891786" y="0"/>
                  <a:pt x="4937276" y="45490"/>
                  <a:pt x="4937276" y="101606"/>
                </a:cubicBezTo>
                <a:lnTo>
                  <a:pt x="4937276" y="1330470"/>
                </a:lnTo>
                <a:cubicBezTo>
                  <a:pt x="4937276" y="1386586"/>
                  <a:pt x="4891786" y="1432076"/>
                  <a:pt x="4835670" y="1432076"/>
                </a:cubicBezTo>
                <a:lnTo>
                  <a:pt x="101606" y="1432076"/>
                </a:lnTo>
                <a:cubicBezTo>
                  <a:pt x="45490" y="1432076"/>
                  <a:pt x="0" y="1386586"/>
                  <a:pt x="0" y="1330470"/>
                </a:cubicBezTo>
                <a:lnTo>
                  <a:pt x="0" y="101606"/>
                </a:lnTo>
                <a:cubicBezTo>
                  <a:pt x="0" y="45490"/>
                  <a:pt x="45490" y="0"/>
                  <a:pt x="101606" y="0"/>
                </a:cubicBezTo>
                <a:close/>
              </a:path>
            </a:pathLst>
          </a:custGeom>
          <a:solidFill>
            <a:srgbClr val="2D313A">
              <a:alpha val="50196"/>
            </a:srgbClr>
          </a:solidFill>
          <a:ln w="9676">
            <a:solidFill>
              <a:srgbClr val="3A5A78">
                <a:alpha val="30196"/>
              </a:srgbClr>
            </a:solidFill>
            <a:prstDash val="solid"/>
          </a:ln>
        </p:spPr>
      </p:sp>
      <p:sp>
        <p:nvSpPr>
          <p:cNvPr id="7" name="Shape 4"/>
          <p:cNvSpPr/>
          <p:nvPr/>
        </p:nvSpPr>
        <p:spPr>
          <a:xfrm>
            <a:off x="720876" y="10052354"/>
            <a:ext cx="152400" cy="152400"/>
          </a:xfrm>
          <a:custGeom>
            <a:avLst/>
            <a:gdLst/>
            <a:ahLst/>
            <a:cxnLst/>
            <a:rect l="l" t="t" r="r" b="b"/>
            <a:pathLst>
              <a:path w="152400" h="152400">
                <a:moveTo>
                  <a:pt x="76200" y="0"/>
                </a:moveTo>
                <a:lnTo>
                  <a:pt x="76200" y="0"/>
                </a:lnTo>
                <a:cubicBezTo>
                  <a:pt x="118256" y="0"/>
                  <a:pt x="152400" y="34144"/>
                  <a:pt x="152400" y="76200"/>
                </a:cubicBezTo>
                <a:lnTo>
                  <a:pt x="152400" y="76200"/>
                </a:lnTo>
                <a:cubicBezTo>
                  <a:pt x="152400" y="118256"/>
                  <a:pt x="118256" y="152400"/>
                  <a:pt x="76200" y="152400"/>
                </a:cubicBezTo>
                <a:lnTo>
                  <a:pt x="76200" y="152400"/>
                </a:lnTo>
                <a:cubicBezTo>
                  <a:pt x="34144" y="152400"/>
                  <a:pt x="0" y="118256"/>
                  <a:pt x="0" y="76200"/>
                </a:cubicBezTo>
                <a:lnTo>
                  <a:pt x="0" y="76200"/>
                </a:lnTo>
                <a:cubicBezTo>
                  <a:pt x="0" y="34144"/>
                  <a:pt x="34144" y="0"/>
                  <a:pt x="76200" y="0"/>
                </a:cubicBezTo>
                <a:close/>
              </a:path>
            </a:pathLst>
          </a:custGeom>
          <a:solidFill>
            <a:srgbClr val="3A5A78"/>
          </a:solidFill>
          <a:ln/>
        </p:spPr>
      </p:sp>
      <p:sp>
        <p:nvSpPr>
          <p:cNvPr id="8" name="Text 5"/>
          <p:cNvSpPr/>
          <p:nvPr/>
        </p:nvSpPr>
        <p:spPr>
          <a:xfrm>
            <a:off x="974876" y="9976154"/>
            <a:ext cx="1625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Royaumes Retail</a:t>
            </a:r>
            <a:endParaRPr lang="en-US" sz="1600" dirty="0"/>
          </a:p>
        </p:txBody>
      </p:sp>
      <p:sp>
        <p:nvSpPr>
          <p:cNvPr id="9" name="Text 6"/>
          <p:cNvSpPr/>
          <p:nvPr/>
        </p:nvSpPr>
        <p:spPr>
          <a:xfrm>
            <a:off x="720876" y="10382554"/>
            <a:ext cx="4622800" cy="6096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Bounded Contexts séparés avec souveraineté locale</a:t>
            </a:r>
            <a:endParaRPr lang="en-US" sz="1600" dirty="0"/>
          </a:p>
        </p:txBody>
      </p:sp>
      <p:sp>
        <p:nvSpPr>
          <p:cNvPr id="10" name="Shape 7"/>
          <p:cNvSpPr/>
          <p:nvPr/>
        </p:nvSpPr>
        <p:spPr>
          <a:xfrm>
            <a:off x="5660572" y="9768118"/>
            <a:ext cx="4937276" cy="1432076"/>
          </a:xfrm>
          <a:custGeom>
            <a:avLst/>
            <a:gdLst/>
            <a:ahLst/>
            <a:cxnLst/>
            <a:rect l="l" t="t" r="r" b="b"/>
            <a:pathLst>
              <a:path w="4937276" h="1432076">
                <a:moveTo>
                  <a:pt x="101606" y="0"/>
                </a:moveTo>
                <a:lnTo>
                  <a:pt x="4835670" y="0"/>
                </a:lnTo>
                <a:cubicBezTo>
                  <a:pt x="4891786" y="0"/>
                  <a:pt x="4937276" y="45490"/>
                  <a:pt x="4937276" y="101606"/>
                </a:cubicBezTo>
                <a:lnTo>
                  <a:pt x="4937276" y="1330470"/>
                </a:lnTo>
                <a:cubicBezTo>
                  <a:pt x="4937276" y="1386586"/>
                  <a:pt x="4891786" y="1432076"/>
                  <a:pt x="4835670" y="1432076"/>
                </a:cubicBezTo>
                <a:lnTo>
                  <a:pt x="101606" y="1432076"/>
                </a:lnTo>
                <a:cubicBezTo>
                  <a:pt x="45490" y="1432076"/>
                  <a:pt x="0" y="1386586"/>
                  <a:pt x="0" y="1330470"/>
                </a:cubicBezTo>
                <a:lnTo>
                  <a:pt x="0" y="101606"/>
                </a:lnTo>
                <a:cubicBezTo>
                  <a:pt x="0" y="45490"/>
                  <a:pt x="45490" y="0"/>
                  <a:pt x="101606" y="0"/>
                </a:cubicBezTo>
                <a:close/>
              </a:path>
            </a:pathLst>
          </a:custGeom>
          <a:solidFill>
            <a:srgbClr val="2D313A">
              <a:alpha val="50196"/>
            </a:srgbClr>
          </a:solidFill>
          <a:ln w="9676">
            <a:solidFill>
              <a:srgbClr val="C5A575">
                <a:alpha val="30196"/>
              </a:srgbClr>
            </a:solidFill>
            <a:prstDash val="solid"/>
          </a:ln>
        </p:spPr>
      </p:sp>
      <p:sp>
        <p:nvSpPr>
          <p:cNvPr id="11" name="Shape 8"/>
          <p:cNvSpPr/>
          <p:nvPr/>
        </p:nvSpPr>
        <p:spPr>
          <a:xfrm>
            <a:off x="5868610" y="10052354"/>
            <a:ext cx="152400" cy="152400"/>
          </a:xfrm>
          <a:custGeom>
            <a:avLst/>
            <a:gdLst/>
            <a:ahLst/>
            <a:cxnLst/>
            <a:rect l="l" t="t" r="r" b="b"/>
            <a:pathLst>
              <a:path w="152400" h="152400">
                <a:moveTo>
                  <a:pt x="76200" y="0"/>
                </a:moveTo>
                <a:lnTo>
                  <a:pt x="76200" y="0"/>
                </a:lnTo>
                <a:cubicBezTo>
                  <a:pt x="118256" y="0"/>
                  <a:pt x="152400" y="34144"/>
                  <a:pt x="152400" y="76200"/>
                </a:cubicBezTo>
                <a:lnTo>
                  <a:pt x="152400" y="76200"/>
                </a:lnTo>
                <a:cubicBezTo>
                  <a:pt x="152400" y="118256"/>
                  <a:pt x="118256" y="152400"/>
                  <a:pt x="76200" y="152400"/>
                </a:cubicBezTo>
                <a:lnTo>
                  <a:pt x="76200" y="152400"/>
                </a:lnTo>
                <a:cubicBezTo>
                  <a:pt x="34144" y="152400"/>
                  <a:pt x="0" y="118256"/>
                  <a:pt x="0" y="76200"/>
                </a:cubicBezTo>
                <a:lnTo>
                  <a:pt x="0" y="76200"/>
                </a:lnTo>
                <a:cubicBezTo>
                  <a:pt x="0" y="34144"/>
                  <a:pt x="34144" y="0"/>
                  <a:pt x="76200" y="0"/>
                </a:cubicBezTo>
                <a:close/>
              </a:path>
            </a:pathLst>
          </a:custGeom>
          <a:solidFill>
            <a:srgbClr val="C5A575"/>
          </a:solidFill>
          <a:ln/>
        </p:spPr>
      </p:sp>
      <p:sp>
        <p:nvSpPr>
          <p:cNvPr id="12" name="Text 9"/>
          <p:cNvSpPr/>
          <p:nvPr/>
        </p:nvSpPr>
        <p:spPr>
          <a:xfrm>
            <a:off x="6122610" y="9976154"/>
            <a:ext cx="16383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Payment Factory</a:t>
            </a:r>
            <a:endParaRPr lang="en-US" sz="1600" dirty="0"/>
          </a:p>
        </p:txBody>
      </p:sp>
      <p:sp>
        <p:nvSpPr>
          <p:cNvPr id="13" name="Text 10"/>
          <p:cNvSpPr/>
          <p:nvPr/>
        </p:nvSpPr>
        <p:spPr>
          <a:xfrm>
            <a:off x="5868610" y="10382554"/>
            <a:ext cx="46228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Hub partagé — Generic Subdomain</a:t>
            </a:r>
            <a:endParaRPr lang="en-US" sz="1600" dirty="0"/>
          </a:p>
        </p:txBody>
      </p:sp>
      <p:sp>
        <p:nvSpPr>
          <p:cNvPr id="14" name="Shape 11"/>
          <p:cNvSpPr/>
          <p:nvPr/>
        </p:nvSpPr>
        <p:spPr>
          <a:xfrm>
            <a:off x="10808305" y="9768118"/>
            <a:ext cx="4937276" cy="1432076"/>
          </a:xfrm>
          <a:custGeom>
            <a:avLst/>
            <a:gdLst/>
            <a:ahLst/>
            <a:cxnLst/>
            <a:rect l="l" t="t" r="r" b="b"/>
            <a:pathLst>
              <a:path w="4937276" h="1432076">
                <a:moveTo>
                  <a:pt x="101606" y="0"/>
                </a:moveTo>
                <a:lnTo>
                  <a:pt x="4835670" y="0"/>
                </a:lnTo>
                <a:cubicBezTo>
                  <a:pt x="4891786" y="0"/>
                  <a:pt x="4937276" y="45490"/>
                  <a:pt x="4937276" y="101606"/>
                </a:cubicBezTo>
                <a:lnTo>
                  <a:pt x="4937276" y="1330470"/>
                </a:lnTo>
                <a:cubicBezTo>
                  <a:pt x="4937276" y="1386586"/>
                  <a:pt x="4891786" y="1432076"/>
                  <a:pt x="4835670" y="1432076"/>
                </a:cubicBezTo>
                <a:lnTo>
                  <a:pt x="101606" y="1432076"/>
                </a:lnTo>
                <a:cubicBezTo>
                  <a:pt x="45490" y="1432076"/>
                  <a:pt x="0" y="1386586"/>
                  <a:pt x="0" y="1330470"/>
                </a:cubicBezTo>
                <a:lnTo>
                  <a:pt x="0" y="101606"/>
                </a:lnTo>
                <a:cubicBezTo>
                  <a:pt x="0" y="45490"/>
                  <a:pt x="45490" y="0"/>
                  <a:pt x="101606" y="0"/>
                </a:cubicBezTo>
                <a:close/>
              </a:path>
            </a:pathLst>
          </a:custGeom>
          <a:solidFill>
            <a:srgbClr val="2D313A">
              <a:alpha val="50196"/>
            </a:srgbClr>
          </a:solidFill>
          <a:ln w="9676">
            <a:solidFill>
              <a:srgbClr val="8C96A6">
                <a:alpha val="30196"/>
              </a:srgbClr>
            </a:solidFill>
            <a:prstDash val="solid"/>
          </a:ln>
        </p:spPr>
      </p:sp>
      <p:sp>
        <p:nvSpPr>
          <p:cNvPr id="15" name="Shape 12"/>
          <p:cNvSpPr/>
          <p:nvPr/>
        </p:nvSpPr>
        <p:spPr>
          <a:xfrm>
            <a:off x="11016343" y="10052354"/>
            <a:ext cx="152400" cy="152400"/>
          </a:xfrm>
          <a:custGeom>
            <a:avLst/>
            <a:gdLst/>
            <a:ahLst/>
            <a:cxnLst/>
            <a:rect l="l" t="t" r="r" b="b"/>
            <a:pathLst>
              <a:path w="152400" h="152400">
                <a:moveTo>
                  <a:pt x="76200" y="0"/>
                </a:moveTo>
                <a:lnTo>
                  <a:pt x="76200" y="0"/>
                </a:lnTo>
                <a:cubicBezTo>
                  <a:pt x="118256" y="0"/>
                  <a:pt x="152400" y="34144"/>
                  <a:pt x="152400" y="76200"/>
                </a:cubicBezTo>
                <a:lnTo>
                  <a:pt x="152400" y="76200"/>
                </a:lnTo>
                <a:cubicBezTo>
                  <a:pt x="152400" y="118256"/>
                  <a:pt x="118256" y="152400"/>
                  <a:pt x="76200" y="152400"/>
                </a:cubicBezTo>
                <a:lnTo>
                  <a:pt x="76200" y="152400"/>
                </a:lnTo>
                <a:cubicBezTo>
                  <a:pt x="34144" y="152400"/>
                  <a:pt x="0" y="118256"/>
                  <a:pt x="0" y="76200"/>
                </a:cubicBezTo>
                <a:lnTo>
                  <a:pt x="0" y="76200"/>
                </a:lnTo>
                <a:cubicBezTo>
                  <a:pt x="0" y="34144"/>
                  <a:pt x="34144" y="0"/>
                  <a:pt x="76200" y="0"/>
                </a:cubicBezTo>
                <a:close/>
              </a:path>
            </a:pathLst>
          </a:custGeom>
          <a:solidFill>
            <a:srgbClr val="8C96A6"/>
          </a:solidFill>
          <a:ln/>
        </p:spPr>
      </p:sp>
      <p:sp>
        <p:nvSpPr>
          <p:cNvPr id="16" name="Text 13"/>
          <p:cNvSpPr/>
          <p:nvPr/>
        </p:nvSpPr>
        <p:spPr>
          <a:xfrm>
            <a:off x="11270343" y="9976154"/>
            <a:ext cx="11049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Émissaires</a:t>
            </a:r>
            <a:endParaRPr lang="en-US" sz="1600" dirty="0"/>
          </a:p>
        </p:txBody>
      </p:sp>
      <p:sp>
        <p:nvSpPr>
          <p:cNvPr id="17" name="Text 14"/>
          <p:cNvSpPr/>
          <p:nvPr/>
        </p:nvSpPr>
        <p:spPr>
          <a:xfrm>
            <a:off x="11016343" y="10382554"/>
            <a:ext cx="46228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Messages immutables entre contextes</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047802"/>
            <a:ext cx="2803676" cy="720876"/>
          </a:xfrm>
          <a:custGeom>
            <a:avLst/>
            <a:gdLst/>
            <a:ahLst/>
            <a:cxnLst/>
            <a:rect l="l" t="t" r="r" b="b"/>
            <a:pathLst>
              <a:path w="2803676" h="720876">
                <a:moveTo>
                  <a:pt x="101600" y="0"/>
                </a:moveTo>
                <a:lnTo>
                  <a:pt x="2702076" y="0"/>
                </a:lnTo>
                <a:cubicBezTo>
                  <a:pt x="2758188" y="0"/>
                  <a:pt x="2803676" y="45488"/>
                  <a:pt x="2803676" y="101600"/>
                </a:cubicBezTo>
                <a:lnTo>
                  <a:pt x="2803676" y="619276"/>
                </a:lnTo>
                <a:cubicBezTo>
                  <a:pt x="2803676" y="675388"/>
                  <a:pt x="2758188" y="720876"/>
                  <a:pt x="27020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822476" y="2205038"/>
            <a:ext cx="2336800" cy="406400"/>
          </a:xfrm>
          <a:prstGeom prst="rect">
            <a:avLst/>
          </a:prstGeom>
          <a:noFill/>
          <a:ln/>
        </p:spPr>
        <p:txBody>
          <a:bodyPr wrap="square" lIns="0" tIns="0" rIns="0" bIns="0" rtlCol="0" anchor="ctr"/>
          <a:lstStyle/>
          <a:p>
            <a:pP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CHAPITRE 03</a:t>
            </a:r>
            <a:endParaRPr lang="en-US" sz="1600" dirty="0"/>
          </a:p>
        </p:txBody>
      </p:sp>
      <p:sp>
        <p:nvSpPr>
          <p:cNvPr id="5" name="Text 2"/>
          <p:cNvSpPr/>
          <p:nvPr/>
        </p:nvSpPr>
        <p:spPr>
          <a:xfrm>
            <a:off x="508000" y="3179918"/>
            <a:ext cx="15849600" cy="2438400"/>
          </a:xfrm>
          <a:prstGeom prst="rect">
            <a:avLst/>
          </a:prstGeom>
          <a:noFill/>
          <a:ln/>
        </p:spPr>
        <p:txBody>
          <a:bodyPr wrap="square" lIns="0" tIns="0" rIns="0" bIns="0" rtlCol="0" anchor="ctr"/>
          <a:lstStyle/>
          <a:p>
            <a:pPr>
              <a:lnSpc>
                <a:spcPct val="80000"/>
              </a:lnSpc>
            </a:pPr>
            <a:r>
              <a:rPr lang="en-US" sz="9600" b="1" dirty="0">
                <a:solidFill>
                  <a:srgbClr val="E8E9EB"/>
                </a:solidFill>
                <a:latin typeface="Oranienbaum" pitchFamily="34" charset="0"/>
                <a:ea typeface="Oranienbaum" pitchFamily="34" charset="-122"/>
                <a:cs typeface="Oranienbaum" pitchFamily="34" charset="-120"/>
              </a:rPr>
              <a:t>L'Arbre</a:t>
            </a:r>
            <a:endParaRPr lang="en-US" sz="1600" dirty="0"/>
          </a:p>
          <a:p>
            <a:pPr>
              <a:lnSpc>
                <a:spcPct val="80000"/>
              </a:lnSpc>
            </a:pPr>
            <a:r>
              <a:rPr lang="en-US" sz="9600" b="1" dirty="0">
                <a:solidFill>
                  <a:srgbClr val="E8E9EB"/>
                </a:solidFill>
                <a:latin typeface="Oranienbaum" pitchFamily="34" charset="0"/>
                <a:ea typeface="Oranienbaum" pitchFamily="34" charset="-122"/>
                <a:cs typeface="Oranienbaum" pitchFamily="34" charset="-120"/>
              </a:rPr>
              <a:t>de Décision</a:t>
            </a:r>
            <a:endParaRPr lang="en-US" sz="1600" dirty="0"/>
          </a:p>
        </p:txBody>
      </p:sp>
      <p:sp>
        <p:nvSpPr>
          <p:cNvPr id="6" name="Shape 3"/>
          <p:cNvSpPr/>
          <p:nvPr/>
        </p:nvSpPr>
        <p:spPr>
          <a:xfrm>
            <a:off x="508000" y="6024718"/>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508000" y="6481918"/>
            <a:ext cx="99441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Application méthodologique au flux critique</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03 — L'ARBRE DE DÉCISION</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Flux Critique : Un Client Belge Initie un Virement</a:t>
            </a:r>
            <a:endParaRPr lang="en-US" sz="1600" dirty="0"/>
          </a:p>
        </p:txBody>
      </p:sp>
      <p:sp>
        <p:nvSpPr>
          <p:cNvPr id="4" name="Shape 2"/>
          <p:cNvSpPr/>
          <p:nvPr/>
        </p:nvSpPr>
        <p:spPr>
          <a:xfrm>
            <a:off x="532190" y="1625600"/>
            <a:ext cx="15213390" cy="1524000"/>
          </a:xfrm>
          <a:custGeom>
            <a:avLst/>
            <a:gdLst/>
            <a:ahLst/>
            <a:cxnLst/>
            <a:rect l="l" t="t" r="r" b="b"/>
            <a:pathLst>
              <a:path w="15213390" h="1524000">
                <a:moveTo>
                  <a:pt x="0" y="0"/>
                </a:moveTo>
                <a:lnTo>
                  <a:pt x="15111785" y="0"/>
                </a:lnTo>
                <a:cubicBezTo>
                  <a:pt x="15167900" y="0"/>
                  <a:pt x="15213390" y="45490"/>
                  <a:pt x="15213390" y="101605"/>
                </a:cubicBezTo>
                <a:lnTo>
                  <a:pt x="15213390" y="1422395"/>
                </a:lnTo>
                <a:cubicBezTo>
                  <a:pt x="15213390" y="1478510"/>
                  <a:pt x="15167900" y="1524000"/>
                  <a:pt x="15111785" y="1524000"/>
                </a:cubicBezTo>
                <a:lnTo>
                  <a:pt x="0" y="1524000"/>
                </a:lnTo>
                <a:lnTo>
                  <a:pt x="0" y="0"/>
                </a:lnTo>
                <a:close/>
              </a:path>
            </a:pathLst>
          </a:custGeom>
          <a:solidFill>
            <a:srgbClr val="3A5A78">
              <a:alpha val="10196"/>
            </a:srgbClr>
          </a:solidFill>
          <a:ln/>
        </p:spPr>
      </p:sp>
      <p:sp>
        <p:nvSpPr>
          <p:cNvPr id="5" name="Shape 3"/>
          <p:cNvSpPr/>
          <p:nvPr/>
        </p:nvSpPr>
        <p:spPr>
          <a:xfrm>
            <a:off x="532190" y="1625600"/>
            <a:ext cx="48381" cy="1524000"/>
          </a:xfrm>
          <a:custGeom>
            <a:avLst/>
            <a:gdLst/>
            <a:ahLst/>
            <a:cxnLst/>
            <a:rect l="l" t="t" r="r" b="b"/>
            <a:pathLst>
              <a:path w="48381" h="1524000">
                <a:moveTo>
                  <a:pt x="0" y="0"/>
                </a:moveTo>
                <a:lnTo>
                  <a:pt x="48381" y="0"/>
                </a:lnTo>
                <a:lnTo>
                  <a:pt x="48381" y="1524000"/>
                </a:lnTo>
                <a:lnTo>
                  <a:pt x="0" y="1524000"/>
                </a:lnTo>
                <a:lnTo>
                  <a:pt x="0" y="0"/>
                </a:lnTo>
                <a:close/>
              </a:path>
            </a:pathLst>
          </a:custGeom>
          <a:solidFill>
            <a:srgbClr val="C5A575"/>
          </a:solidFill>
          <a:ln/>
        </p:spPr>
      </p:sp>
      <p:sp>
        <p:nvSpPr>
          <p:cNvPr id="6" name="Text 4"/>
          <p:cNvSpPr/>
          <p:nvPr/>
        </p:nvSpPr>
        <p:spPr>
          <a:xfrm>
            <a:off x="759581" y="1828800"/>
            <a:ext cx="14897100" cy="1117600"/>
          </a:xfrm>
          <a:prstGeom prst="rect">
            <a:avLst/>
          </a:prstGeom>
          <a:noFill/>
          <a:ln/>
        </p:spPr>
        <p:txBody>
          <a:bodyPr wrap="square" lIns="0" tIns="0" rIns="0" bIns="0" rtlCol="0" anchor="ctr"/>
          <a:lstStyle/>
          <a:p>
            <a:pPr>
              <a:lnSpc>
                <a:spcPct val="140000"/>
              </a:lnSpc>
            </a:pPr>
            <a:r>
              <a:rPr lang="en-US" sz="1800" dirty="0">
                <a:solidFill>
                  <a:srgbClr val="E8E9EB"/>
                </a:solidFill>
                <a:latin typeface="Quattrocento Sans" pitchFamily="34" charset="0"/>
                <a:ea typeface="Quattrocento Sans" pitchFamily="34" charset="-122"/>
                <a:cs typeface="Quattrocento Sans" pitchFamily="34" charset="-120"/>
              </a:rPr>
              <a:t>Ce cas d'usage servira de </a:t>
            </a:r>
            <a:pPr>
              <a:lnSpc>
                <a:spcPct val="140000"/>
              </a:lnSpc>
            </a:pPr>
            <a:r>
              <a:rPr lang="en-US" sz="1800" b="1" dirty="0">
                <a:solidFill>
                  <a:srgbClr val="C5A575"/>
                </a:solidFill>
                <a:latin typeface="Quattrocento Sans" pitchFamily="34" charset="0"/>
                <a:ea typeface="Quattrocento Sans" pitchFamily="34" charset="-122"/>
                <a:cs typeface="Quattrocento Sans" pitchFamily="34" charset="-120"/>
              </a:rPr>
              <a:t>fil rouge</a:t>
            </a:r>
            <a:pPr>
              <a:lnSpc>
                <a:spcPct val="140000"/>
              </a:lnSpc>
            </a:pPr>
            <a:r>
              <a:rPr lang="en-US" sz="1800" dirty="0">
                <a:solidFill>
                  <a:srgbClr val="E8E9EB"/>
                </a:solidFill>
                <a:latin typeface="Quattrocento Sans" pitchFamily="34" charset="0"/>
                <a:ea typeface="Quattrocento Sans" pitchFamily="34" charset="-122"/>
                <a:cs typeface="Quattrocento Sans" pitchFamily="34" charset="-120"/>
              </a:rPr>
              <a:t> pour l'application de l'arbre de décision : un client belge qui initie un virement SEPA depuis son application bancaire. Ce flux traverse deux royaumes distincts et illustre parfaitement les enjeux de souveraineté, de communication et de cohérence des données.</a:t>
            </a:r>
            <a:endParaRPr lang="en-US" sz="1600" dirty="0"/>
          </a:p>
        </p:txBody>
      </p:sp>
      <p:sp>
        <p:nvSpPr>
          <p:cNvPr id="7" name="Shape 5"/>
          <p:cNvSpPr/>
          <p:nvPr/>
        </p:nvSpPr>
        <p:spPr>
          <a:xfrm>
            <a:off x="512838" y="3354463"/>
            <a:ext cx="4937276" cy="2295676"/>
          </a:xfrm>
          <a:custGeom>
            <a:avLst/>
            <a:gdLst/>
            <a:ahLst/>
            <a:cxnLst/>
            <a:rect l="l" t="t" r="r" b="b"/>
            <a:pathLst>
              <a:path w="4937276" h="2295676">
                <a:moveTo>
                  <a:pt x="101607" y="0"/>
                </a:moveTo>
                <a:lnTo>
                  <a:pt x="4835670" y="0"/>
                </a:lnTo>
                <a:cubicBezTo>
                  <a:pt x="4891785" y="0"/>
                  <a:pt x="4937276" y="45491"/>
                  <a:pt x="4937276" y="101607"/>
                </a:cubicBezTo>
                <a:lnTo>
                  <a:pt x="4937276" y="2194070"/>
                </a:lnTo>
                <a:cubicBezTo>
                  <a:pt x="4937276" y="2250185"/>
                  <a:pt x="4891785" y="2295676"/>
                  <a:pt x="4835670" y="2295676"/>
                </a:cubicBezTo>
                <a:lnTo>
                  <a:pt x="101607" y="2295676"/>
                </a:lnTo>
                <a:cubicBezTo>
                  <a:pt x="45491" y="2295676"/>
                  <a:pt x="0" y="2250185"/>
                  <a:pt x="0" y="2194070"/>
                </a:cubicBezTo>
                <a:lnTo>
                  <a:pt x="0" y="101607"/>
                </a:lnTo>
                <a:cubicBezTo>
                  <a:pt x="0" y="45528"/>
                  <a:pt x="45528" y="0"/>
                  <a:pt x="101607"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20876" y="3562499"/>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Text 7"/>
          <p:cNvSpPr/>
          <p:nvPr/>
        </p:nvSpPr>
        <p:spPr>
          <a:xfrm>
            <a:off x="940405" y="3664099"/>
            <a:ext cx="317500" cy="406400"/>
          </a:xfrm>
          <a:prstGeom prst="rect">
            <a:avLst/>
          </a:prstGeom>
          <a:noFill/>
          <a:ln/>
        </p:spPr>
        <p:txBody>
          <a:bodyPr wrap="square" lIns="0" tIns="0" rIns="0" bIns="0" rtlCol="0" anchor="ctr"/>
          <a:lstStyle/>
          <a:p>
            <a:pPr>
              <a:lnSpc>
                <a:spcPct val="110000"/>
              </a:lnSpc>
            </a:pPr>
            <a:r>
              <a:rPr lang="en-US" sz="2400" b="1" dirty="0">
                <a:solidFill>
                  <a:srgbClr val="C5A575"/>
                </a:solidFill>
                <a:latin typeface="Oranienbaum" pitchFamily="34" charset="0"/>
                <a:ea typeface="Oranienbaum" pitchFamily="34" charset="-122"/>
                <a:cs typeface="Oranienbaum" pitchFamily="34" charset="-120"/>
              </a:rPr>
              <a:t>1</a:t>
            </a:r>
            <a:endParaRPr lang="en-US" sz="1600" dirty="0"/>
          </a:p>
        </p:txBody>
      </p:sp>
      <p:sp>
        <p:nvSpPr>
          <p:cNvPr id="10" name="Text 8"/>
          <p:cNvSpPr/>
          <p:nvPr/>
        </p:nvSpPr>
        <p:spPr>
          <a:xfrm>
            <a:off x="1482876" y="3689499"/>
            <a:ext cx="13462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Initiation</a:t>
            </a:r>
            <a:endParaRPr lang="en-US" sz="1600" dirty="0"/>
          </a:p>
        </p:txBody>
      </p:sp>
      <p:sp>
        <p:nvSpPr>
          <p:cNvPr id="11" name="Shape 9"/>
          <p:cNvSpPr/>
          <p:nvPr/>
        </p:nvSpPr>
        <p:spPr>
          <a:xfrm>
            <a:off x="771676" y="4375299"/>
            <a:ext cx="152400" cy="203200"/>
          </a:xfrm>
          <a:custGeom>
            <a:avLst/>
            <a:gdLst/>
            <a:ahLst/>
            <a:cxnLst/>
            <a:rect l="l" t="t" r="r" b="b"/>
            <a:pathLst>
              <a:path w="152400" h="203200">
                <a:moveTo>
                  <a:pt x="6350" y="25400"/>
                </a:moveTo>
                <a:cubicBezTo>
                  <a:pt x="6350" y="11390"/>
                  <a:pt x="17740" y="0"/>
                  <a:pt x="31750" y="0"/>
                </a:cubicBezTo>
                <a:lnTo>
                  <a:pt x="120650" y="0"/>
                </a:lnTo>
                <a:cubicBezTo>
                  <a:pt x="134660" y="0"/>
                  <a:pt x="146050" y="11390"/>
                  <a:pt x="146050" y="25400"/>
                </a:cubicBezTo>
                <a:lnTo>
                  <a:pt x="146050" y="177800"/>
                </a:lnTo>
                <a:cubicBezTo>
                  <a:pt x="146050" y="191810"/>
                  <a:pt x="134660" y="203200"/>
                  <a:pt x="120650" y="203200"/>
                </a:cubicBezTo>
                <a:lnTo>
                  <a:pt x="31750" y="203200"/>
                </a:lnTo>
                <a:cubicBezTo>
                  <a:pt x="17740" y="203200"/>
                  <a:pt x="6350" y="191810"/>
                  <a:pt x="6350" y="177800"/>
                </a:cubicBezTo>
                <a:lnTo>
                  <a:pt x="6350" y="25400"/>
                </a:lnTo>
                <a:close/>
                <a:moveTo>
                  <a:pt x="31750" y="25400"/>
                </a:moveTo>
                <a:lnTo>
                  <a:pt x="31750" y="146050"/>
                </a:lnTo>
                <a:lnTo>
                  <a:pt x="120650" y="146050"/>
                </a:lnTo>
                <a:lnTo>
                  <a:pt x="120650" y="25400"/>
                </a:lnTo>
                <a:lnTo>
                  <a:pt x="31750" y="25400"/>
                </a:lnTo>
                <a:close/>
                <a:moveTo>
                  <a:pt x="76200" y="187325"/>
                </a:moveTo>
                <a:cubicBezTo>
                  <a:pt x="83225" y="187325"/>
                  <a:pt x="88900" y="181650"/>
                  <a:pt x="88900" y="174625"/>
                </a:cubicBezTo>
                <a:cubicBezTo>
                  <a:pt x="88900" y="167600"/>
                  <a:pt x="83225" y="161925"/>
                  <a:pt x="76200" y="161925"/>
                </a:cubicBezTo>
                <a:cubicBezTo>
                  <a:pt x="69175" y="161925"/>
                  <a:pt x="63500" y="167600"/>
                  <a:pt x="63500" y="174625"/>
                </a:cubicBezTo>
                <a:cubicBezTo>
                  <a:pt x="63500" y="181650"/>
                  <a:pt x="69175" y="187325"/>
                  <a:pt x="76200" y="187325"/>
                </a:cubicBezTo>
                <a:close/>
              </a:path>
            </a:pathLst>
          </a:custGeom>
          <a:solidFill>
            <a:srgbClr val="C5A575"/>
          </a:solidFill>
          <a:ln/>
        </p:spPr>
      </p:sp>
      <p:sp>
        <p:nvSpPr>
          <p:cNvPr id="12" name="Text 10"/>
          <p:cNvSpPr/>
          <p:nvPr/>
        </p:nvSpPr>
        <p:spPr>
          <a:xfrm>
            <a:off x="1076476" y="4324499"/>
            <a:ext cx="26416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Client belge sur l'app mobile</a:t>
            </a:r>
            <a:endParaRPr lang="en-US" sz="1600" dirty="0"/>
          </a:p>
        </p:txBody>
      </p:sp>
      <p:sp>
        <p:nvSpPr>
          <p:cNvPr id="13" name="Shape 11"/>
          <p:cNvSpPr/>
          <p:nvPr/>
        </p:nvSpPr>
        <p:spPr>
          <a:xfrm>
            <a:off x="758976" y="4781699"/>
            <a:ext cx="177800" cy="203200"/>
          </a:xfrm>
          <a:custGeom>
            <a:avLst/>
            <a:gdLst/>
            <a:ahLst/>
            <a:cxnLst/>
            <a:rect l="l" t="t" r="r" b="b"/>
            <a:pathLst>
              <a:path w="177800" h="203200">
                <a:moveTo>
                  <a:pt x="29091" y="76200"/>
                </a:moveTo>
                <a:cubicBezTo>
                  <a:pt x="40005" y="39489"/>
                  <a:pt x="74017" y="12700"/>
                  <a:pt x="114300" y="12700"/>
                </a:cubicBezTo>
                <a:lnTo>
                  <a:pt x="139700" y="12700"/>
                </a:lnTo>
                <a:cubicBezTo>
                  <a:pt x="146725" y="12700"/>
                  <a:pt x="152400" y="18375"/>
                  <a:pt x="152400" y="25400"/>
                </a:cubicBezTo>
                <a:cubicBezTo>
                  <a:pt x="152400" y="32425"/>
                  <a:pt x="146725" y="38100"/>
                  <a:pt x="139700" y="38100"/>
                </a:cubicBezTo>
                <a:lnTo>
                  <a:pt x="114300" y="38100"/>
                </a:lnTo>
                <a:cubicBezTo>
                  <a:pt x="88265" y="38100"/>
                  <a:pt x="65881" y="53777"/>
                  <a:pt x="56078" y="76200"/>
                </a:cubicBezTo>
                <a:lnTo>
                  <a:pt x="107950" y="76200"/>
                </a:lnTo>
                <a:cubicBezTo>
                  <a:pt x="113228" y="76200"/>
                  <a:pt x="117475" y="80447"/>
                  <a:pt x="117475" y="85725"/>
                </a:cubicBezTo>
                <a:cubicBezTo>
                  <a:pt x="117475" y="91003"/>
                  <a:pt x="113228" y="95250"/>
                  <a:pt x="107950" y="95250"/>
                </a:cubicBezTo>
                <a:lnTo>
                  <a:pt x="51118" y="95250"/>
                </a:lnTo>
                <a:cubicBezTo>
                  <a:pt x="50919" y="97353"/>
                  <a:pt x="50800" y="99457"/>
                  <a:pt x="50800" y="101600"/>
                </a:cubicBezTo>
                <a:cubicBezTo>
                  <a:pt x="50800" y="103743"/>
                  <a:pt x="50919" y="105847"/>
                  <a:pt x="51118" y="107950"/>
                </a:cubicBezTo>
                <a:lnTo>
                  <a:pt x="107950" y="107950"/>
                </a:lnTo>
                <a:cubicBezTo>
                  <a:pt x="113228" y="107950"/>
                  <a:pt x="117475" y="112197"/>
                  <a:pt x="117475" y="117475"/>
                </a:cubicBezTo>
                <a:cubicBezTo>
                  <a:pt x="117475" y="122753"/>
                  <a:pt x="113228" y="127000"/>
                  <a:pt x="107950" y="127000"/>
                </a:cubicBezTo>
                <a:lnTo>
                  <a:pt x="56078" y="127000"/>
                </a:lnTo>
                <a:cubicBezTo>
                  <a:pt x="65881" y="149423"/>
                  <a:pt x="88265" y="165100"/>
                  <a:pt x="114300" y="165100"/>
                </a:cubicBezTo>
                <a:lnTo>
                  <a:pt x="139700" y="165100"/>
                </a:lnTo>
                <a:cubicBezTo>
                  <a:pt x="146725" y="165100"/>
                  <a:pt x="152400" y="170775"/>
                  <a:pt x="152400" y="177800"/>
                </a:cubicBezTo>
                <a:cubicBezTo>
                  <a:pt x="152400" y="184825"/>
                  <a:pt x="146725" y="190500"/>
                  <a:pt x="139700" y="190500"/>
                </a:cubicBezTo>
                <a:lnTo>
                  <a:pt x="114300" y="190500"/>
                </a:lnTo>
                <a:cubicBezTo>
                  <a:pt x="74017" y="190500"/>
                  <a:pt x="40005" y="163711"/>
                  <a:pt x="29091" y="127000"/>
                </a:cubicBezTo>
                <a:lnTo>
                  <a:pt x="15875" y="127000"/>
                </a:lnTo>
                <a:cubicBezTo>
                  <a:pt x="10597" y="127000"/>
                  <a:pt x="6350" y="122753"/>
                  <a:pt x="6350" y="117475"/>
                </a:cubicBezTo>
                <a:cubicBezTo>
                  <a:pt x="6350" y="112197"/>
                  <a:pt x="10597" y="107950"/>
                  <a:pt x="15875" y="107950"/>
                </a:cubicBezTo>
                <a:lnTo>
                  <a:pt x="25638" y="107950"/>
                </a:lnTo>
                <a:cubicBezTo>
                  <a:pt x="25360" y="103783"/>
                  <a:pt x="25360" y="99417"/>
                  <a:pt x="25638" y="95250"/>
                </a:cubicBezTo>
                <a:lnTo>
                  <a:pt x="15875" y="95250"/>
                </a:lnTo>
                <a:cubicBezTo>
                  <a:pt x="10597" y="95250"/>
                  <a:pt x="6350" y="91003"/>
                  <a:pt x="6350" y="85725"/>
                </a:cubicBezTo>
                <a:cubicBezTo>
                  <a:pt x="6350" y="80447"/>
                  <a:pt x="10597" y="76200"/>
                  <a:pt x="15875" y="76200"/>
                </a:cubicBezTo>
                <a:lnTo>
                  <a:pt x="29091" y="76200"/>
                </a:lnTo>
                <a:close/>
              </a:path>
            </a:pathLst>
          </a:custGeom>
          <a:solidFill>
            <a:srgbClr val="C5A575"/>
          </a:solidFill>
          <a:ln/>
        </p:spPr>
      </p:sp>
      <p:sp>
        <p:nvSpPr>
          <p:cNvPr id="14" name="Text 12"/>
          <p:cNvSpPr/>
          <p:nvPr/>
        </p:nvSpPr>
        <p:spPr>
          <a:xfrm>
            <a:off x="1076476" y="4730899"/>
            <a:ext cx="22479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Virement SEPA de 500€</a:t>
            </a:r>
            <a:endParaRPr lang="en-US" sz="1600" dirty="0"/>
          </a:p>
        </p:txBody>
      </p:sp>
      <p:sp>
        <p:nvSpPr>
          <p:cNvPr id="15" name="Shape 13"/>
          <p:cNvSpPr/>
          <p:nvPr/>
        </p:nvSpPr>
        <p:spPr>
          <a:xfrm>
            <a:off x="746276" y="5188099"/>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C5A575"/>
          </a:solidFill>
          <a:ln/>
        </p:spPr>
      </p:sp>
      <p:sp>
        <p:nvSpPr>
          <p:cNvPr id="16" name="Text 14"/>
          <p:cNvSpPr/>
          <p:nvPr/>
        </p:nvSpPr>
        <p:spPr>
          <a:xfrm>
            <a:off x="1076476" y="5137299"/>
            <a:ext cx="18288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Validation du client</a:t>
            </a:r>
            <a:endParaRPr lang="en-US" sz="1600" dirty="0"/>
          </a:p>
        </p:txBody>
      </p:sp>
      <p:sp>
        <p:nvSpPr>
          <p:cNvPr id="17" name="Shape 15"/>
          <p:cNvSpPr/>
          <p:nvPr/>
        </p:nvSpPr>
        <p:spPr>
          <a:xfrm>
            <a:off x="5660572" y="3354463"/>
            <a:ext cx="4937276" cy="2295676"/>
          </a:xfrm>
          <a:custGeom>
            <a:avLst/>
            <a:gdLst/>
            <a:ahLst/>
            <a:cxnLst/>
            <a:rect l="l" t="t" r="r" b="b"/>
            <a:pathLst>
              <a:path w="4937276" h="2295676">
                <a:moveTo>
                  <a:pt x="101607" y="0"/>
                </a:moveTo>
                <a:lnTo>
                  <a:pt x="4835670" y="0"/>
                </a:lnTo>
                <a:cubicBezTo>
                  <a:pt x="4891785" y="0"/>
                  <a:pt x="4937276" y="45491"/>
                  <a:pt x="4937276" y="101607"/>
                </a:cubicBezTo>
                <a:lnTo>
                  <a:pt x="4937276" y="2194070"/>
                </a:lnTo>
                <a:cubicBezTo>
                  <a:pt x="4937276" y="2250185"/>
                  <a:pt x="4891785" y="2295676"/>
                  <a:pt x="4835670" y="2295676"/>
                </a:cubicBezTo>
                <a:lnTo>
                  <a:pt x="101607" y="2295676"/>
                </a:lnTo>
                <a:cubicBezTo>
                  <a:pt x="45491" y="2295676"/>
                  <a:pt x="0" y="2250185"/>
                  <a:pt x="0" y="2194070"/>
                </a:cubicBezTo>
                <a:lnTo>
                  <a:pt x="0" y="101607"/>
                </a:lnTo>
                <a:cubicBezTo>
                  <a:pt x="0" y="45528"/>
                  <a:pt x="45528" y="0"/>
                  <a:pt x="101607" y="0"/>
                </a:cubicBezTo>
                <a:close/>
              </a:path>
            </a:pathLst>
          </a:custGeom>
          <a:solidFill>
            <a:srgbClr val="2D313A">
              <a:alpha val="50196"/>
            </a:srgbClr>
          </a:solidFill>
          <a:ln w="9676">
            <a:solidFill>
              <a:srgbClr val="3A5A78">
                <a:alpha val="30196"/>
              </a:srgbClr>
            </a:solidFill>
            <a:prstDash val="solid"/>
          </a:ln>
        </p:spPr>
      </p:sp>
      <p:sp>
        <p:nvSpPr>
          <p:cNvPr id="18" name="Shape 16"/>
          <p:cNvSpPr/>
          <p:nvPr/>
        </p:nvSpPr>
        <p:spPr>
          <a:xfrm>
            <a:off x="5868610" y="3562499"/>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19" name="Text 17"/>
          <p:cNvSpPr/>
          <p:nvPr/>
        </p:nvSpPr>
        <p:spPr>
          <a:xfrm>
            <a:off x="6088138" y="3664099"/>
            <a:ext cx="317500" cy="406400"/>
          </a:xfrm>
          <a:prstGeom prst="rect">
            <a:avLst/>
          </a:prstGeom>
          <a:noFill/>
          <a:ln/>
        </p:spPr>
        <p:txBody>
          <a:bodyPr wrap="square" lIns="0" tIns="0" rIns="0" bIns="0" rtlCol="0" anchor="ctr"/>
          <a:lstStyle/>
          <a:p>
            <a:pPr>
              <a:lnSpc>
                <a:spcPct val="110000"/>
              </a:lnSpc>
            </a:pPr>
            <a:r>
              <a:rPr lang="en-US" sz="2400" b="1" dirty="0">
                <a:solidFill>
                  <a:srgbClr val="C5A575"/>
                </a:solidFill>
                <a:latin typeface="Oranienbaum" pitchFamily="34" charset="0"/>
                <a:ea typeface="Oranienbaum" pitchFamily="34" charset="-122"/>
                <a:cs typeface="Oranienbaum" pitchFamily="34" charset="-120"/>
              </a:rPr>
              <a:t>2</a:t>
            </a:r>
            <a:endParaRPr lang="en-US" sz="1600" dirty="0"/>
          </a:p>
        </p:txBody>
      </p:sp>
      <p:sp>
        <p:nvSpPr>
          <p:cNvPr id="20" name="Text 18"/>
          <p:cNvSpPr/>
          <p:nvPr/>
        </p:nvSpPr>
        <p:spPr>
          <a:xfrm>
            <a:off x="6630610" y="3689499"/>
            <a:ext cx="23495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Traitement Local</a:t>
            </a:r>
            <a:endParaRPr lang="en-US" sz="1600" dirty="0"/>
          </a:p>
        </p:txBody>
      </p:sp>
      <p:sp>
        <p:nvSpPr>
          <p:cNvPr id="21" name="Shape 19"/>
          <p:cNvSpPr/>
          <p:nvPr/>
        </p:nvSpPr>
        <p:spPr>
          <a:xfrm>
            <a:off x="5894010" y="4375299"/>
            <a:ext cx="203200" cy="203200"/>
          </a:xfrm>
          <a:custGeom>
            <a:avLst/>
            <a:gdLst/>
            <a:ahLst/>
            <a:cxnLst/>
            <a:rect l="l" t="t" r="r" b="b"/>
            <a:pathLst>
              <a:path w="203200" h="203200">
                <a:moveTo>
                  <a:pt x="101600" y="0"/>
                </a:moveTo>
                <a:cubicBezTo>
                  <a:pt x="103426" y="0"/>
                  <a:pt x="105251" y="397"/>
                  <a:pt x="106918" y="1151"/>
                </a:cubicBezTo>
                <a:lnTo>
                  <a:pt x="181689" y="32861"/>
                </a:lnTo>
                <a:cubicBezTo>
                  <a:pt x="190421" y="36552"/>
                  <a:pt x="196929" y="45164"/>
                  <a:pt x="196890" y="55563"/>
                </a:cubicBezTo>
                <a:cubicBezTo>
                  <a:pt x="196691" y="94932"/>
                  <a:pt x="180499" y="166965"/>
                  <a:pt x="112117" y="199708"/>
                </a:cubicBezTo>
                <a:cubicBezTo>
                  <a:pt x="105489" y="202883"/>
                  <a:pt x="97790" y="202883"/>
                  <a:pt x="91162" y="199708"/>
                </a:cubicBezTo>
                <a:cubicBezTo>
                  <a:pt x="22741" y="166965"/>
                  <a:pt x="6588" y="94932"/>
                  <a:pt x="6390" y="55563"/>
                </a:cubicBezTo>
                <a:cubicBezTo>
                  <a:pt x="6350" y="45164"/>
                  <a:pt x="12859" y="36552"/>
                  <a:pt x="21590" y="32861"/>
                </a:cubicBezTo>
                <a:lnTo>
                  <a:pt x="96322" y="1151"/>
                </a:lnTo>
                <a:cubicBezTo>
                  <a:pt x="97988" y="397"/>
                  <a:pt x="99774" y="0"/>
                  <a:pt x="101600" y="0"/>
                </a:cubicBezTo>
                <a:close/>
                <a:moveTo>
                  <a:pt x="101600" y="26511"/>
                </a:moveTo>
                <a:lnTo>
                  <a:pt x="101600" y="176570"/>
                </a:lnTo>
                <a:cubicBezTo>
                  <a:pt x="156369" y="150058"/>
                  <a:pt x="171093" y="91321"/>
                  <a:pt x="171450" y="56158"/>
                </a:cubicBezTo>
                <a:lnTo>
                  <a:pt x="101600" y="26551"/>
                </a:lnTo>
                <a:lnTo>
                  <a:pt x="101600" y="26551"/>
                </a:lnTo>
                <a:close/>
              </a:path>
            </a:pathLst>
          </a:custGeom>
          <a:solidFill>
            <a:srgbClr val="C5A575"/>
          </a:solidFill>
          <a:ln/>
        </p:spPr>
      </p:sp>
      <p:sp>
        <p:nvSpPr>
          <p:cNvPr id="22" name="Text 20"/>
          <p:cNvSpPr/>
          <p:nvPr/>
        </p:nvSpPr>
        <p:spPr>
          <a:xfrm>
            <a:off x="6224210" y="4324499"/>
            <a:ext cx="24511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Vérification solde &amp; règles</a:t>
            </a:r>
            <a:endParaRPr lang="en-US" sz="1600" dirty="0"/>
          </a:p>
        </p:txBody>
      </p:sp>
      <p:sp>
        <p:nvSpPr>
          <p:cNvPr id="23" name="Shape 21"/>
          <p:cNvSpPr/>
          <p:nvPr/>
        </p:nvSpPr>
        <p:spPr>
          <a:xfrm>
            <a:off x="5906710" y="4781699"/>
            <a:ext cx="177800" cy="203200"/>
          </a:xfrm>
          <a:custGeom>
            <a:avLst/>
            <a:gdLst/>
            <a:ahLst/>
            <a:cxnLst/>
            <a:rect l="l" t="t" r="r" b="b"/>
            <a:pathLst>
              <a:path w="177800" h="203200">
                <a:moveTo>
                  <a:pt x="177800" y="81677"/>
                </a:moveTo>
                <a:cubicBezTo>
                  <a:pt x="171926" y="85566"/>
                  <a:pt x="165179" y="88702"/>
                  <a:pt x="158155" y="91202"/>
                </a:cubicBezTo>
                <a:cubicBezTo>
                  <a:pt x="139502" y="97869"/>
                  <a:pt x="115014" y="101600"/>
                  <a:pt x="88900" y="101600"/>
                </a:cubicBezTo>
                <a:cubicBezTo>
                  <a:pt x="62786" y="101600"/>
                  <a:pt x="38259" y="97830"/>
                  <a:pt x="19645" y="91202"/>
                </a:cubicBezTo>
                <a:cubicBezTo>
                  <a:pt x="12660" y="88702"/>
                  <a:pt x="5874" y="85566"/>
                  <a:pt x="0" y="81677"/>
                </a:cubicBezTo>
                <a:lnTo>
                  <a:pt x="0" y="114300"/>
                </a:lnTo>
                <a:cubicBezTo>
                  <a:pt x="0" y="131842"/>
                  <a:pt x="39807" y="146050"/>
                  <a:pt x="88900" y="146050"/>
                </a:cubicBezTo>
                <a:cubicBezTo>
                  <a:pt x="137993" y="146050"/>
                  <a:pt x="177800" y="131842"/>
                  <a:pt x="177800" y="114300"/>
                </a:cubicBezTo>
                <a:lnTo>
                  <a:pt x="177800" y="81677"/>
                </a:lnTo>
                <a:close/>
                <a:moveTo>
                  <a:pt x="177800" y="50800"/>
                </a:moveTo>
                <a:lnTo>
                  <a:pt x="177800" y="31750"/>
                </a:lnTo>
                <a:cubicBezTo>
                  <a:pt x="177800" y="14208"/>
                  <a:pt x="137993" y="0"/>
                  <a:pt x="88900" y="0"/>
                </a:cubicBezTo>
                <a:cubicBezTo>
                  <a:pt x="39807" y="0"/>
                  <a:pt x="0" y="14208"/>
                  <a:pt x="0" y="31750"/>
                </a:cubicBezTo>
                <a:lnTo>
                  <a:pt x="0" y="50800"/>
                </a:lnTo>
                <a:cubicBezTo>
                  <a:pt x="0" y="68342"/>
                  <a:pt x="39807" y="82550"/>
                  <a:pt x="88900" y="82550"/>
                </a:cubicBezTo>
                <a:cubicBezTo>
                  <a:pt x="137993" y="82550"/>
                  <a:pt x="177800" y="68342"/>
                  <a:pt x="177800" y="50800"/>
                </a:cubicBezTo>
                <a:close/>
                <a:moveTo>
                  <a:pt x="158155" y="154702"/>
                </a:moveTo>
                <a:cubicBezTo>
                  <a:pt x="139541" y="161330"/>
                  <a:pt x="115054" y="165100"/>
                  <a:pt x="88900" y="165100"/>
                </a:cubicBezTo>
                <a:cubicBezTo>
                  <a:pt x="62746" y="165100"/>
                  <a:pt x="38259" y="161330"/>
                  <a:pt x="19645" y="154702"/>
                </a:cubicBezTo>
                <a:cubicBezTo>
                  <a:pt x="12660" y="152202"/>
                  <a:pt x="5874" y="149066"/>
                  <a:pt x="0" y="145177"/>
                </a:cubicBezTo>
                <a:lnTo>
                  <a:pt x="0" y="171450"/>
                </a:lnTo>
                <a:cubicBezTo>
                  <a:pt x="0" y="188992"/>
                  <a:pt x="39807" y="203200"/>
                  <a:pt x="88900" y="203200"/>
                </a:cubicBezTo>
                <a:cubicBezTo>
                  <a:pt x="137993" y="203200"/>
                  <a:pt x="177800" y="188992"/>
                  <a:pt x="177800" y="171450"/>
                </a:cubicBezTo>
                <a:lnTo>
                  <a:pt x="177800" y="145177"/>
                </a:lnTo>
                <a:cubicBezTo>
                  <a:pt x="171926" y="149066"/>
                  <a:pt x="165179" y="152202"/>
                  <a:pt x="158155" y="154702"/>
                </a:cubicBezTo>
                <a:close/>
              </a:path>
            </a:pathLst>
          </a:custGeom>
          <a:solidFill>
            <a:srgbClr val="C5A575"/>
          </a:solidFill>
          <a:ln/>
        </p:spPr>
      </p:sp>
      <p:sp>
        <p:nvSpPr>
          <p:cNvPr id="24" name="Text 22"/>
          <p:cNvSpPr/>
          <p:nvPr/>
        </p:nvSpPr>
        <p:spPr>
          <a:xfrm>
            <a:off x="6224210" y="4730899"/>
            <a:ext cx="22352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Débit du compte (ACID)</a:t>
            </a:r>
            <a:endParaRPr lang="en-US" sz="1600" dirty="0"/>
          </a:p>
        </p:txBody>
      </p:sp>
      <p:sp>
        <p:nvSpPr>
          <p:cNvPr id="25" name="Shape 23"/>
          <p:cNvSpPr/>
          <p:nvPr/>
        </p:nvSpPr>
        <p:spPr>
          <a:xfrm>
            <a:off x="5881310" y="5188099"/>
            <a:ext cx="228600" cy="203200"/>
          </a:xfrm>
          <a:custGeom>
            <a:avLst/>
            <a:gdLst/>
            <a:ahLst/>
            <a:cxnLst/>
            <a:rect l="l" t="t" r="r" b="b"/>
            <a:pathLst>
              <a:path w="228600" h="203200">
                <a:moveTo>
                  <a:pt x="212884" y="-10438"/>
                </a:moveTo>
                <a:cubicBezTo>
                  <a:pt x="216773" y="-11827"/>
                  <a:pt x="221059" y="-10835"/>
                  <a:pt x="223996" y="-7937"/>
                </a:cubicBezTo>
                <a:cubicBezTo>
                  <a:pt x="226933" y="-5040"/>
                  <a:pt x="227886" y="-714"/>
                  <a:pt x="226497" y="3175"/>
                </a:cubicBezTo>
                <a:lnTo>
                  <a:pt x="155853" y="200382"/>
                </a:lnTo>
                <a:cubicBezTo>
                  <a:pt x="153868" y="205899"/>
                  <a:pt x="148669" y="209550"/>
                  <a:pt x="142835" y="209550"/>
                </a:cubicBezTo>
                <a:cubicBezTo>
                  <a:pt x="137200" y="209550"/>
                  <a:pt x="132120" y="206137"/>
                  <a:pt x="130016" y="200938"/>
                </a:cubicBezTo>
                <a:lnTo>
                  <a:pt x="104537" y="138232"/>
                </a:lnTo>
                <a:cubicBezTo>
                  <a:pt x="102751" y="133866"/>
                  <a:pt x="103545" y="128865"/>
                  <a:pt x="106601" y="125293"/>
                </a:cubicBezTo>
                <a:lnTo>
                  <a:pt x="144105" y="80685"/>
                </a:lnTo>
                <a:cubicBezTo>
                  <a:pt x="146129" y="78264"/>
                  <a:pt x="145971" y="74732"/>
                  <a:pt x="143748" y="72509"/>
                </a:cubicBezTo>
                <a:cubicBezTo>
                  <a:pt x="141526" y="70287"/>
                  <a:pt x="137954" y="70128"/>
                  <a:pt x="135572" y="72152"/>
                </a:cubicBezTo>
                <a:lnTo>
                  <a:pt x="90964" y="109577"/>
                </a:lnTo>
                <a:cubicBezTo>
                  <a:pt x="87352" y="112593"/>
                  <a:pt x="82391" y="113387"/>
                  <a:pt x="78026" y="111641"/>
                </a:cubicBezTo>
                <a:lnTo>
                  <a:pt x="15121" y="86043"/>
                </a:lnTo>
                <a:cubicBezTo>
                  <a:pt x="9922" y="83939"/>
                  <a:pt x="6509" y="78859"/>
                  <a:pt x="6509" y="73223"/>
                </a:cubicBezTo>
                <a:cubicBezTo>
                  <a:pt x="6509" y="67389"/>
                  <a:pt x="10160" y="62190"/>
                  <a:pt x="15677" y="60206"/>
                </a:cubicBezTo>
                <a:lnTo>
                  <a:pt x="212884" y="-10438"/>
                </a:lnTo>
                <a:close/>
              </a:path>
            </a:pathLst>
          </a:custGeom>
          <a:solidFill>
            <a:srgbClr val="C5A575"/>
          </a:solidFill>
          <a:ln/>
        </p:spPr>
      </p:sp>
      <p:sp>
        <p:nvSpPr>
          <p:cNvPr id="26" name="Text 24"/>
          <p:cNvSpPr/>
          <p:nvPr/>
        </p:nvSpPr>
        <p:spPr>
          <a:xfrm>
            <a:off x="6224210" y="5137299"/>
            <a:ext cx="18161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Émission de l'ordre</a:t>
            </a:r>
            <a:endParaRPr lang="en-US" sz="1600" dirty="0"/>
          </a:p>
        </p:txBody>
      </p:sp>
      <p:sp>
        <p:nvSpPr>
          <p:cNvPr id="27" name="Shape 25"/>
          <p:cNvSpPr/>
          <p:nvPr/>
        </p:nvSpPr>
        <p:spPr>
          <a:xfrm>
            <a:off x="10808305" y="3354463"/>
            <a:ext cx="4937276" cy="2295676"/>
          </a:xfrm>
          <a:custGeom>
            <a:avLst/>
            <a:gdLst/>
            <a:ahLst/>
            <a:cxnLst/>
            <a:rect l="l" t="t" r="r" b="b"/>
            <a:pathLst>
              <a:path w="4937276" h="2295676">
                <a:moveTo>
                  <a:pt x="101607" y="0"/>
                </a:moveTo>
                <a:lnTo>
                  <a:pt x="4835670" y="0"/>
                </a:lnTo>
                <a:cubicBezTo>
                  <a:pt x="4891785" y="0"/>
                  <a:pt x="4937276" y="45491"/>
                  <a:pt x="4937276" y="101607"/>
                </a:cubicBezTo>
                <a:lnTo>
                  <a:pt x="4937276" y="2194070"/>
                </a:lnTo>
                <a:cubicBezTo>
                  <a:pt x="4937276" y="2250185"/>
                  <a:pt x="4891785" y="2295676"/>
                  <a:pt x="4835670" y="2295676"/>
                </a:cubicBezTo>
                <a:lnTo>
                  <a:pt x="101607" y="2295676"/>
                </a:lnTo>
                <a:cubicBezTo>
                  <a:pt x="45491" y="2295676"/>
                  <a:pt x="0" y="2250185"/>
                  <a:pt x="0" y="2194070"/>
                </a:cubicBezTo>
                <a:lnTo>
                  <a:pt x="0" y="101607"/>
                </a:lnTo>
                <a:cubicBezTo>
                  <a:pt x="0" y="45528"/>
                  <a:pt x="45528" y="0"/>
                  <a:pt x="101607" y="0"/>
                </a:cubicBezTo>
                <a:close/>
              </a:path>
            </a:pathLst>
          </a:custGeom>
          <a:solidFill>
            <a:srgbClr val="2D313A">
              <a:alpha val="50196"/>
            </a:srgbClr>
          </a:solidFill>
          <a:ln w="9676">
            <a:solidFill>
              <a:srgbClr val="3A5A78">
                <a:alpha val="30196"/>
              </a:srgbClr>
            </a:solidFill>
            <a:prstDash val="solid"/>
          </a:ln>
        </p:spPr>
      </p:sp>
      <p:sp>
        <p:nvSpPr>
          <p:cNvPr id="28" name="Shape 26"/>
          <p:cNvSpPr/>
          <p:nvPr/>
        </p:nvSpPr>
        <p:spPr>
          <a:xfrm>
            <a:off x="11016343" y="3562499"/>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9" name="Text 27"/>
          <p:cNvSpPr/>
          <p:nvPr/>
        </p:nvSpPr>
        <p:spPr>
          <a:xfrm>
            <a:off x="11235872" y="3664099"/>
            <a:ext cx="317500" cy="406400"/>
          </a:xfrm>
          <a:prstGeom prst="rect">
            <a:avLst/>
          </a:prstGeom>
          <a:noFill/>
          <a:ln/>
        </p:spPr>
        <p:txBody>
          <a:bodyPr wrap="square" lIns="0" tIns="0" rIns="0" bIns="0" rtlCol="0" anchor="ctr"/>
          <a:lstStyle/>
          <a:p>
            <a:pPr>
              <a:lnSpc>
                <a:spcPct val="110000"/>
              </a:lnSpc>
            </a:pPr>
            <a:r>
              <a:rPr lang="en-US" sz="2400" b="1" dirty="0">
                <a:solidFill>
                  <a:srgbClr val="C5A575"/>
                </a:solidFill>
                <a:latin typeface="Oranienbaum" pitchFamily="34" charset="0"/>
                <a:ea typeface="Oranienbaum" pitchFamily="34" charset="-122"/>
                <a:cs typeface="Oranienbaum" pitchFamily="34" charset="-120"/>
              </a:rPr>
              <a:t>3</a:t>
            </a:r>
            <a:endParaRPr lang="en-US" sz="1600" dirty="0"/>
          </a:p>
        </p:txBody>
      </p:sp>
      <p:sp>
        <p:nvSpPr>
          <p:cNvPr id="30" name="Text 28"/>
          <p:cNvSpPr/>
          <p:nvPr/>
        </p:nvSpPr>
        <p:spPr>
          <a:xfrm>
            <a:off x="11778343" y="3689499"/>
            <a:ext cx="14224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Exécution</a:t>
            </a:r>
            <a:endParaRPr lang="en-US" sz="1600" dirty="0"/>
          </a:p>
        </p:txBody>
      </p:sp>
      <p:sp>
        <p:nvSpPr>
          <p:cNvPr id="31" name="Shape 29"/>
          <p:cNvSpPr/>
          <p:nvPr/>
        </p:nvSpPr>
        <p:spPr>
          <a:xfrm>
            <a:off x="11016343" y="4375299"/>
            <a:ext cx="254000" cy="203200"/>
          </a:xfrm>
          <a:custGeom>
            <a:avLst/>
            <a:gdLst/>
            <a:ahLst/>
            <a:cxnLst/>
            <a:rect l="l" t="t" r="r" b="b"/>
            <a:pathLst>
              <a:path w="254000" h="203200">
                <a:moveTo>
                  <a:pt x="165060" y="83542"/>
                </a:moveTo>
                <a:cubicBezTo>
                  <a:pt x="169902" y="82233"/>
                  <a:pt x="174982" y="84534"/>
                  <a:pt x="177165" y="89019"/>
                </a:cubicBezTo>
                <a:lnTo>
                  <a:pt x="184547" y="103942"/>
                </a:lnTo>
                <a:cubicBezTo>
                  <a:pt x="188635" y="104497"/>
                  <a:pt x="192643" y="105608"/>
                  <a:pt x="196413" y="107156"/>
                </a:cubicBezTo>
                <a:lnTo>
                  <a:pt x="210304" y="97909"/>
                </a:lnTo>
                <a:cubicBezTo>
                  <a:pt x="214471" y="95131"/>
                  <a:pt x="219988" y="95687"/>
                  <a:pt x="223520" y="99219"/>
                </a:cubicBezTo>
                <a:lnTo>
                  <a:pt x="231140" y="106839"/>
                </a:lnTo>
                <a:cubicBezTo>
                  <a:pt x="234672" y="110371"/>
                  <a:pt x="235228" y="115927"/>
                  <a:pt x="232450" y="120055"/>
                </a:cubicBezTo>
                <a:lnTo>
                  <a:pt x="223203" y="133906"/>
                </a:lnTo>
                <a:cubicBezTo>
                  <a:pt x="223957" y="135771"/>
                  <a:pt x="224631" y="137716"/>
                  <a:pt x="225187" y="139740"/>
                </a:cubicBezTo>
                <a:cubicBezTo>
                  <a:pt x="225742" y="141764"/>
                  <a:pt x="226100" y="143748"/>
                  <a:pt x="226377" y="145772"/>
                </a:cubicBezTo>
                <a:lnTo>
                  <a:pt x="241340" y="153154"/>
                </a:lnTo>
                <a:cubicBezTo>
                  <a:pt x="245824" y="155377"/>
                  <a:pt x="248126" y="160457"/>
                  <a:pt x="246817" y="165259"/>
                </a:cubicBezTo>
                <a:lnTo>
                  <a:pt x="244038" y="175657"/>
                </a:lnTo>
                <a:cubicBezTo>
                  <a:pt x="242729" y="180459"/>
                  <a:pt x="238244" y="183713"/>
                  <a:pt x="233243" y="183396"/>
                </a:cubicBezTo>
                <a:lnTo>
                  <a:pt x="216575" y="182324"/>
                </a:lnTo>
                <a:cubicBezTo>
                  <a:pt x="214074" y="185539"/>
                  <a:pt x="211177" y="188516"/>
                  <a:pt x="207883" y="191056"/>
                </a:cubicBezTo>
                <a:lnTo>
                  <a:pt x="208955" y="207685"/>
                </a:lnTo>
                <a:cubicBezTo>
                  <a:pt x="209272" y="212685"/>
                  <a:pt x="206018" y="217210"/>
                  <a:pt x="201216" y="218480"/>
                </a:cubicBezTo>
                <a:lnTo>
                  <a:pt x="190818" y="221258"/>
                </a:lnTo>
                <a:cubicBezTo>
                  <a:pt x="185976" y="222567"/>
                  <a:pt x="180935" y="220266"/>
                  <a:pt x="178713" y="215781"/>
                </a:cubicBezTo>
                <a:lnTo>
                  <a:pt x="171331" y="200858"/>
                </a:lnTo>
                <a:cubicBezTo>
                  <a:pt x="167243" y="200303"/>
                  <a:pt x="163235" y="199192"/>
                  <a:pt x="159464" y="197644"/>
                </a:cubicBezTo>
                <a:lnTo>
                  <a:pt x="145574" y="206891"/>
                </a:lnTo>
                <a:cubicBezTo>
                  <a:pt x="141407" y="209669"/>
                  <a:pt x="135890" y="209113"/>
                  <a:pt x="132358" y="205581"/>
                </a:cubicBezTo>
                <a:lnTo>
                  <a:pt x="124738" y="197961"/>
                </a:lnTo>
                <a:cubicBezTo>
                  <a:pt x="121206" y="194429"/>
                  <a:pt x="120650" y="188913"/>
                  <a:pt x="123428" y="184745"/>
                </a:cubicBezTo>
                <a:lnTo>
                  <a:pt x="132675" y="170855"/>
                </a:lnTo>
                <a:cubicBezTo>
                  <a:pt x="131921" y="168989"/>
                  <a:pt x="131247" y="167045"/>
                  <a:pt x="130691" y="165021"/>
                </a:cubicBezTo>
                <a:cubicBezTo>
                  <a:pt x="130135" y="162997"/>
                  <a:pt x="129778" y="160973"/>
                  <a:pt x="129500" y="158988"/>
                </a:cubicBezTo>
                <a:lnTo>
                  <a:pt x="114538" y="151606"/>
                </a:lnTo>
                <a:cubicBezTo>
                  <a:pt x="110053" y="149384"/>
                  <a:pt x="107791" y="144304"/>
                  <a:pt x="109061" y="139502"/>
                </a:cubicBezTo>
                <a:lnTo>
                  <a:pt x="111839" y="129103"/>
                </a:lnTo>
                <a:cubicBezTo>
                  <a:pt x="113149" y="124301"/>
                  <a:pt x="117634" y="121047"/>
                  <a:pt x="122634" y="121364"/>
                </a:cubicBezTo>
                <a:lnTo>
                  <a:pt x="139263" y="122436"/>
                </a:lnTo>
                <a:cubicBezTo>
                  <a:pt x="141764" y="119221"/>
                  <a:pt x="144661" y="116245"/>
                  <a:pt x="147955" y="113705"/>
                </a:cubicBezTo>
                <a:lnTo>
                  <a:pt x="146883" y="97115"/>
                </a:lnTo>
                <a:cubicBezTo>
                  <a:pt x="146566" y="92115"/>
                  <a:pt x="149820" y="87590"/>
                  <a:pt x="154622" y="86320"/>
                </a:cubicBezTo>
                <a:lnTo>
                  <a:pt x="165021" y="83542"/>
                </a:lnTo>
                <a:close/>
                <a:moveTo>
                  <a:pt x="177959" y="134938"/>
                </a:moveTo>
                <a:cubicBezTo>
                  <a:pt x="168321" y="134948"/>
                  <a:pt x="160505" y="142782"/>
                  <a:pt x="160516" y="152420"/>
                </a:cubicBezTo>
                <a:cubicBezTo>
                  <a:pt x="160527" y="162058"/>
                  <a:pt x="168361" y="169873"/>
                  <a:pt x="177998" y="169863"/>
                </a:cubicBezTo>
                <a:cubicBezTo>
                  <a:pt x="187636" y="169852"/>
                  <a:pt x="195452" y="162018"/>
                  <a:pt x="195441" y="152380"/>
                </a:cubicBezTo>
                <a:cubicBezTo>
                  <a:pt x="195430" y="142742"/>
                  <a:pt x="187597" y="134927"/>
                  <a:pt x="177959" y="134938"/>
                </a:cubicBezTo>
                <a:close/>
                <a:moveTo>
                  <a:pt x="89257" y="-18058"/>
                </a:moveTo>
                <a:lnTo>
                  <a:pt x="99655" y="-15280"/>
                </a:lnTo>
                <a:cubicBezTo>
                  <a:pt x="104458" y="-13970"/>
                  <a:pt x="107712" y="-9446"/>
                  <a:pt x="107394" y="-4485"/>
                </a:cubicBezTo>
                <a:lnTo>
                  <a:pt x="106323" y="12105"/>
                </a:lnTo>
                <a:cubicBezTo>
                  <a:pt x="109617" y="14645"/>
                  <a:pt x="112514" y="17582"/>
                  <a:pt x="115014" y="20836"/>
                </a:cubicBezTo>
                <a:lnTo>
                  <a:pt x="131683" y="19764"/>
                </a:lnTo>
                <a:cubicBezTo>
                  <a:pt x="136644" y="19447"/>
                  <a:pt x="141168" y="22701"/>
                  <a:pt x="142478" y="27503"/>
                </a:cubicBezTo>
                <a:lnTo>
                  <a:pt x="145256" y="37902"/>
                </a:lnTo>
                <a:cubicBezTo>
                  <a:pt x="146526" y="42704"/>
                  <a:pt x="144264" y="47784"/>
                  <a:pt x="139779" y="50006"/>
                </a:cubicBezTo>
                <a:lnTo>
                  <a:pt x="124817" y="57388"/>
                </a:lnTo>
                <a:cubicBezTo>
                  <a:pt x="124539" y="59412"/>
                  <a:pt x="124143" y="61436"/>
                  <a:pt x="123627" y="63421"/>
                </a:cubicBezTo>
                <a:cubicBezTo>
                  <a:pt x="123111" y="65405"/>
                  <a:pt x="122396" y="67389"/>
                  <a:pt x="121642" y="69255"/>
                </a:cubicBezTo>
                <a:lnTo>
                  <a:pt x="130889" y="83145"/>
                </a:lnTo>
                <a:cubicBezTo>
                  <a:pt x="133668" y="87313"/>
                  <a:pt x="133112" y="92829"/>
                  <a:pt x="129580" y="96361"/>
                </a:cubicBezTo>
                <a:lnTo>
                  <a:pt x="121960" y="103981"/>
                </a:lnTo>
                <a:cubicBezTo>
                  <a:pt x="118428" y="107513"/>
                  <a:pt x="112911" y="108069"/>
                  <a:pt x="108744" y="105291"/>
                </a:cubicBezTo>
                <a:lnTo>
                  <a:pt x="94853" y="96044"/>
                </a:lnTo>
                <a:cubicBezTo>
                  <a:pt x="91083" y="97592"/>
                  <a:pt x="87074" y="98703"/>
                  <a:pt x="82987" y="99258"/>
                </a:cubicBezTo>
                <a:lnTo>
                  <a:pt x="75605" y="114181"/>
                </a:lnTo>
                <a:cubicBezTo>
                  <a:pt x="73382" y="118666"/>
                  <a:pt x="68302" y="120928"/>
                  <a:pt x="63500" y="119658"/>
                </a:cubicBezTo>
                <a:lnTo>
                  <a:pt x="53102" y="116880"/>
                </a:lnTo>
                <a:cubicBezTo>
                  <a:pt x="48260" y="115570"/>
                  <a:pt x="45045" y="111046"/>
                  <a:pt x="45363" y="106085"/>
                </a:cubicBezTo>
                <a:lnTo>
                  <a:pt x="46434" y="89456"/>
                </a:lnTo>
                <a:cubicBezTo>
                  <a:pt x="43140" y="86916"/>
                  <a:pt x="40243" y="83979"/>
                  <a:pt x="37743" y="80724"/>
                </a:cubicBezTo>
                <a:lnTo>
                  <a:pt x="21074" y="81796"/>
                </a:lnTo>
                <a:cubicBezTo>
                  <a:pt x="16113" y="82113"/>
                  <a:pt x="11589" y="78859"/>
                  <a:pt x="10279" y="74057"/>
                </a:cubicBezTo>
                <a:lnTo>
                  <a:pt x="7501" y="63659"/>
                </a:lnTo>
                <a:cubicBezTo>
                  <a:pt x="6231" y="58857"/>
                  <a:pt x="8493" y="53777"/>
                  <a:pt x="12978" y="51554"/>
                </a:cubicBezTo>
                <a:lnTo>
                  <a:pt x="27940" y="44172"/>
                </a:lnTo>
                <a:cubicBezTo>
                  <a:pt x="28218" y="42148"/>
                  <a:pt x="28615" y="40164"/>
                  <a:pt x="29131" y="38140"/>
                </a:cubicBezTo>
                <a:cubicBezTo>
                  <a:pt x="29686" y="36116"/>
                  <a:pt x="30321" y="34171"/>
                  <a:pt x="31115" y="32306"/>
                </a:cubicBezTo>
                <a:lnTo>
                  <a:pt x="21868" y="18455"/>
                </a:lnTo>
                <a:cubicBezTo>
                  <a:pt x="19090" y="14288"/>
                  <a:pt x="19645" y="8771"/>
                  <a:pt x="23178" y="5239"/>
                </a:cubicBezTo>
                <a:lnTo>
                  <a:pt x="30798" y="-2381"/>
                </a:lnTo>
                <a:cubicBezTo>
                  <a:pt x="34330" y="-5913"/>
                  <a:pt x="39846" y="-6469"/>
                  <a:pt x="44013" y="-3691"/>
                </a:cubicBezTo>
                <a:lnTo>
                  <a:pt x="57904" y="5556"/>
                </a:lnTo>
                <a:cubicBezTo>
                  <a:pt x="61674" y="4008"/>
                  <a:pt x="65683" y="2897"/>
                  <a:pt x="69771" y="2342"/>
                </a:cubicBezTo>
                <a:lnTo>
                  <a:pt x="77152" y="-12581"/>
                </a:lnTo>
                <a:cubicBezTo>
                  <a:pt x="79375" y="-17066"/>
                  <a:pt x="84415" y="-19328"/>
                  <a:pt x="89257" y="-18058"/>
                </a:cubicBezTo>
                <a:close/>
                <a:moveTo>
                  <a:pt x="76359" y="33338"/>
                </a:moveTo>
                <a:cubicBezTo>
                  <a:pt x="66721" y="33338"/>
                  <a:pt x="58896" y="41162"/>
                  <a:pt x="58896" y="50800"/>
                </a:cubicBezTo>
                <a:cubicBezTo>
                  <a:pt x="58896" y="60438"/>
                  <a:pt x="66721" y="68263"/>
                  <a:pt x="76359" y="68263"/>
                </a:cubicBezTo>
                <a:cubicBezTo>
                  <a:pt x="85997" y="68263"/>
                  <a:pt x="93821" y="60438"/>
                  <a:pt x="93821" y="50800"/>
                </a:cubicBezTo>
                <a:cubicBezTo>
                  <a:pt x="93821" y="41162"/>
                  <a:pt x="85997" y="33338"/>
                  <a:pt x="76359" y="33338"/>
                </a:cubicBezTo>
                <a:close/>
              </a:path>
            </a:pathLst>
          </a:custGeom>
          <a:solidFill>
            <a:srgbClr val="C5A575"/>
          </a:solidFill>
          <a:ln/>
        </p:spPr>
      </p:sp>
      <p:sp>
        <p:nvSpPr>
          <p:cNvPr id="32" name="Text 30"/>
          <p:cNvSpPr/>
          <p:nvPr/>
        </p:nvSpPr>
        <p:spPr>
          <a:xfrm>
            <a:off x="11371943" y="4324499"/>
            <a:ext cx="19558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Factory reçoit l'ordre</a:t>
            </a:r>
            <a:endParaRPr lang="en-US" sz="1600" dirty="0"/>
          </a:p>
        </p:txBody>
      </p:sp>
      <p:sp>
        <p:nvSpPr>
          <p:cNvPr id="33" name="Shape 31"/>
          <p:cNvSpPr/>
          <p:nvPr/>
        </p:nvSpPr>
        <p:spPr>
          <a:xfrm>
            <a:off x="11041743" y="4781699"/>
            <a:ext cx="203200" cy="203200"/>
          </a:xfrm>
          <a:custGeom>
            <a:avLst/>
            <a:gdLst/>
            <a:ahLst/>
            <a:cxnLst/>
            <a:rect l="l" t="t" r="r" b="b"/>
            <a:pathLst>
              <a:path w="203200" h="203200">
                <a:moveTo>
                  <a:pt x="203200" y="38100"/>
                </a:moveTo>
                <a:cubicBezTo>
                  <a:pt x="203200" y="58023"/>
                  <a:pt x="179745" y="87749"/>
                  <a:pt x="169624" y="99616"/>
                </a:cubicBezTo>
                <a:cubicBezTo>
                  <a:pt x="168116" y="101362"/>
                  <a:pt x="165894" y="102037"/>
                  <a:pt x="163870" y="101600"/>
                </a:cubicBezTo>
                <a:lnTo>
                  <a:pt x="127000" y="101600"/>
                </a:lnTo>
                <a:cubicBezTo>
                  <a:pt x="119975" y="101600"/>
                  <a:pt x="114300" y="107275"/>
                  <a:pt x="114300" y="114300"/>
                </a:cubicBezTo>
                <a:cubicBezTo>
                  <a:pt x="114300" y="121325"/>
                  <a:pt x="119975" y="127000"/>
                  <a:pt x="127000" y="127000"/>
                </a:cubicBezTo>
                <a:lnTo>
                  <a:pt x="165100" y="127000"/>
                </a:lnTo>
                <a:cubicBezTo>
                  <a:pt x="186134" y="127000"/>
                  <a:pt x="203200" y="144066"/>
                  <a:pt x="203200" y="165100"/>
                </a:cubicBezTo>
                <a:cubicBezTo>
                  <a:pt x="203200" y="186134"/>
                  <a:pt x="186134" y="203200"/>
                  <a:pt x="165100" y="203200"/>
                </a:cubicBezTo>
                <a:lnTo>
                  <a:pt x="55404" y="203200"/>
                </a:lnTo>
                <a:cubicBezTo>
                  <a:pt x="58857" y="199271"/>
                  <a:pt x="63063" y="194231"/>
                  <a:pt x="67310" y="188595"/>
                </a:cubicBezTo>
                <a:cubicBezTo>
                  <a:pt x="69810" y="185261"/>
                  <a:pt x="72390" y="181610"/>
                  <a:pt x="74851" y="177800"/>
                </a:cubicBezTo>
                <a:lnTo>
                  <a:pt x="165100" y="177800"/>
                </a:lnTo>
                <a:cubicBezTo>
                  <a:pt x="172125" y="177800"/>
                  <a:pt x="177800" y="172125"/>
                  <a:pt x="177800" y="165100"/>
                </a:cubicBezTo>
                <a:cubicBezTo>
                  <a:pt x="177800" y="158075"/>
                  <a:pt x="172125" y="152400"/>
                  <a:pt x="165100" y="152400"/>
                </a:cubicBezTo>
                <a:lnTo>
                  <a:pt x="127000" y="152400"/>
                </a:lnTo>
                <a:cubicBezTo>
                  <a:pt x="105966" y="152400"/>
                  <a:pt x="88900" y="135334"/>
                  <a:pt x="88900" y="114300"/>
                </a:cubicBezTo>
                <a:cubicBezTo>
                  <a:pt x="88900" y="93266"/>
                  <a:pt x="105966" y="76200"/>
                  <a:pt x="127000" y="76200"/>
                </a:cubicBezTo>
                <a:lnTo>
                  <a:pt x="142796" y="76200"/>
                </a:lnTo>
                <a:cubicBezTo>
                  <a:pt x="134461" y="63698"/>
                  <a:pt x="127000" y="49332"/>
                  <a:pt x="127000" y="38100"/>
                </a:cubicBezTo>
                <a:cubicBezTo>
                  <a:pt x="127000" y="17066"/>
                  <a:pt x="144066" y="0"/>
                  <a:pt x="165100" y="0"/>
                </a:cubicBezTo>
                <a:cubicBezTo>
                  <a:pt x="186134" y="0"/>
                  <a:pt x="203200" y="17066"/>
                  <a:pt x="203200" y="38100"/>
                </a:cubicBezTo>
                <a:close/>
                <a:moveTo>
                  <a:pt x="46474" y="194112"/>
                </a:moveTo>
                <a:cubicBezTo>
                  <a:pt x="44966" y="195818"/>
                  <a:pt x="43617" y="197326"/>
                  <a:pt x="42466" y="198596"/>
                </a:cubicBezTo>
                <a:lnTo>
                  <a:pt x="41751" y="199390"/>
                </a:lnTo>
                <a:lnTo>
                  <a:pt x="41672" y="199311"/>
                </a:lnTo>
                <a:cubicBezTo>
                  <a:pt x="39291" y="201136"/>
                  <a:pt x="35878" y="200898"/>
                  <a:pt x="33734" y="198596"/>
                </a:cubicBezTo>
                <a:cubicBezTo>
                  <a:pt x="23733" y="187722"/>
                  <a:pt x="0" y="159742"/>
                  <a:pt x="0" y="139700"/>
                </a:cubicBezTo>
                <a:cubicBezTo>
                  <a:pt x="0" y="118666"/>
                  <a:pt x="17066" y="101600"/>
                  <a:pt x="38100" y="101600"/>
                </a:cubicBezTo>
                <a:cubicBezTo>
                  <a:pt x="59134" y="101600"/>
                  <a:pt x="76200" y="118666"/>
                  <a:pt x="76200" y="139700"/>
                </a:cubicBezTo>
                <a:cubicBezTo>
                  <a:pt x="76200" y="151606"/>
                  <a:pt x="67826" y="166291"/>
                  <a:pt x="58936" y="178554"/>
                </a:cubicBezTo>
                <a:cubicBezTo>
                  <a:pt x="54689" y="184388"/>
                  <a:pt x="50324" y="189667"/>
                  <a:pt x="46712" y="193834"/>
                </a:cubicBezTo>
                <a:lnTo>
                  <a:pt x="46474" y="194112"/>
                </a:lnTo>
                <a:close/>
                <a:moveTo>
                  <a:pt x="50800" y="139700"/>
                </a:moveTo>
                <a:cubicBezTo>
                  <a:pt x="50800" y="132691"/>
                  <a:pt x="45109" y="127000"/>
                  <a:pt x="38100" y="127000"/>
                </a:cubicBezTo>
                <a:cubicBezTo>
                  <a:pt x="31091" y="127000"/>
                  <a:pt x="25400" y="132691"/>
                  <a:pt x="25400" y="139700"/>
                </a:cubicBezTo>
                <a:cubicBezTo>
                  <a:pt x="25400" y="146709"/>
                  <a:pt x="31091" y="152400"/>
                  <a:pt x="38100" y="152400"/>
                </a:cubicBezTo>
                <a:cubicBezTo>
                  <a:pt x="45109" y="152400"/>
                  <a:pt x="50800" y="146709"/>
                  <a:pt x="50800" y="139700"/>
                </a:cubicBezTo>
                <a:close/>
                <a:moveTo>
                  <a:pt x="165100" y="50800"/>
                </a:moveTo>
                <a:cubicBezTo>
                  <a:pt x="172109" y="50800"/>
                  <a:pt x="177800" y="45109"/>
                  <a:pt x="177800" y="38100"/>
                </a:cubicBezTo>
                <a:cubicBezTo>
                  <a:pt x="177800" y="31091"/>
                  <a:pt x="172109" y="25400"/>
                  <a:pt x="165100" y="25400"/>
                </a:cubicBezTo>
                <a:cubicBezTo>
                  <a:pt x="158091" y="25400"/>
                  <a:pt x="152400" y="31091"/>
                  <a:pt x="152400" y="38100"/>
                </a:cubicBezTo>
                <a:cubicBezTo>
                  <a:pt x="152400" y="45109"/>
                  <a:pt x="158091" y="50800"/>
                  <a:pt x="165100" y="50800"/>
                </a:cubicBezTo>
                <a:close/>
              </a:path>
            </a:pathLst>
          </a:custGeom>
          <a:solidFill>
            <a:srgbClr val="C5A575"/>
          </a:solidFill>
          <a:ln/>
        </p:spPr>
      </p:sp>
      <p:sp>
        <p:nvSpPr>
          <p:cNvPr id="34" name="Text 32"/>
          <p:cNvSpPr/>
          <p:nvPr/>
        </p:nvSpPr>
        <p:spPr>
          <a:xfrm>
            <a:off x="11371943" y="4730899"/>
            <a:ext cx="22098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Routing vers le clearing</a:t>
            </a:r>
            <a:endParaRPr lang="en-US" sz="1600" dirty="0"/>
          </a:p>
        </p:txBody>
      </p:sp>
      <p:sp>
        <p:nvSpPr>
          <p:cNvPr id="35" name="Shape 33"/>
          <p:cNvSpPr/>
          <p:nvPr/>
        </p:nvSpPr>
        <p:spPr>
          <a:xfrm>
            <a:off x="11041743" y="5188099"/>
            <a:ext cx="203200" cy="203200"/>
          </a:xfrm>
          <a:custGeom>
            <a:avLst/>
            <a:gdLst/>
            <a:ahLst/>
            <a:cxnLst/>
            <a:rect l="l" t="t" r="r" b="b"/>
            <a:pathLst>
              <a:path w="203200" h="203200">
                <a:moveTo>
                  <a:pt x="139660" y="111125"/>
                </a:moveTo>
                <a:lnTo>
                  <a:pt x="63897" y="111125"/>
                </a:lnTo>
                <a:cubicBezTo>
                  <a:pt x="65048" y="136723"/>
                  <a:pt x="70723" y="160298"/>
                  <a:pt x="78780" y="177562"/>
                </a:cubicBezTo>
                <a:cubicBezTo>
                  <a:pt x="83304" y="187285"/>
                  <a:pt x="88186" y="194151"/>
                  <a:pt x="92710" y="198358"/>
                </a:cubicBezTo>
                <a:cubicBezTo>
                  <a:pt x="97155" y="202525"/>
                  <a:pt x="100211" y="203200"/>
                  <a:pt x="101798" y="203200"/>
                </a:cubicBezTo>
                <a:cubicBezTo>
                  <a:pt x="103386" y="203200"/>
                  <a:pt x="106442" y="202525"/>
                  <a:pt x="110887" y="198358"/>
                </a:cubicBezTo>
                <a:cubicBezTo>
                  <a:pt x="115411" y="194151"/>
                  <a:pt x="120293" y="187246"/>
                  <a:pt x="124817" y="177562"/>
                </a:cubicBezTo>
                <a:cubicBezTo>
                  <a:pt x="132874" y="160298"/>
                  <a:pt x="138549" y="136723"/>
                  <a:pt x="139700" y="111125"/>
                </a:cubicBezTo>
                <a:close/>
                <a:moveTo>
                  <a:pt x="63857" y="92075"/>
                </a:moveTo>
                <a:lnTo>
                  <a:pt x="139621" y="92075"/>
                </a:lnTo>
                <a:cubicBezTo>
                  <a:pt x="138509" y="66477"/>
                  <a:pt x="132834" y="42902"/>
                  <a:pt x="124777" y="25638"/>
                </a:cubicBezTo>
                <a:cubicBezTo>
                  <a:pt x="120253" y="15954"/>
                  <a:pt x="115372" y="9049"/>
                  <a:pt x="110847" y="4842"/>
                </a:cubicBezTo>
                <a:cubicBezTo>
                  <a:pt x="106402" y="675"/>
                  <a:pt x="103346" y="0"/>
                  <a:pt x="101759" y="0"/>
                </a:cubicBezTo>
                <a:cubicBezTo>
                  <a:pt x="100171" y="0"/>
                  <a:pt x="97115" y="675"/>
                  <a:pt x="92670" y="4842"/>
                </a:cubicBezTo>
                <a:cubicBezTo>
                  <a:pt x="88146" y="9049"/>
                  <a:pt x="83264" y="15954"/>
                  <a:pt x="78740" y="25638"/>
                </a:cubicBezTo>
                <a:cubicBezTo>
                  <a:pt x="70683" y="42902"/>
                  <a:pt x="65008" y="66477"/>
                  <a:pt x="63857" y="92075"/>
                </a:cubicBezTo>
                <a:close/>
                <a:moveTo>
                  <a:pt x="44807" y="92075"/>
                </a:moveTo>
                <a:cubicBezTo>
                  <a:pt x="46196" y="58103"/>
                  <a:pt x="54967" y="26551"/>
                  <a:pt x="67786" y="5834"/>
                </a:cubicBezTo>
                <a:cubicBezTo>
                  <a:pt x="31234" y="18772"/>
                  <a:pt x="4326" y="52070"/>
                  <a:pt x="595" y="92075"/>
                </a:cubicBezTo>
                <a:lnTo>
                  <a:pt x="44807" y="92075"/>
                </a:lnTo>
                <a:close/>
                <a:moveTo>
                  <a:pt x="595" y="111125"/>
                </a:moveTo>
                <a:cubicBezTo>
                  <a:pt x="4326" y="151130"/>
                  <a:pt x="31234" y="184428"/>
                  <a:pt x="67786" y="197366"/>
                </a:cubicBezTo>
                <a:cubicBezTo>
                  <a:pt x="54967" y="176649"/>
                  <a:pt x="46196" y="145098"/>
                  <a:pt x="44807" y="111125"/>
                </a:cubicBezTo>
                <a:lnTo>
                  <a:pt x="595" y="111125"/>
                </a:lnTo>
                <a:close/>
                <a:moveTo>
                  <a:pt x="158710" y="111125"/>
                </a:moveTo>
                <a:cubicBezTo>
                  <a:pt x="157321" y="145098"/>
                  <a:pt x="148550" y="176649"/>
                  <a:pt x="135731" y="197366"/>
                </a:cubicBezTo>
                <a:cubicBezTo>
                  <a:pt x="172283" y="184388"/>
                  <a:pt x="199192" y="151130"/>
                  <a:pt x="202922" y="111125"/>
                </a:cubicBezTo>
                <a:lnTo>
                  <a:pt x="158710" y="111125"/>
                </a:lnTo>
                <a:close/>
                <a:moveTo>
                  <a:pt x="202922" y="92075"/>
                </a:moveTo>
                <a:cubicBezTo>
                  <a:pt x="199192" y="52070"/>
                  <a:pt x="172283" y="18772"/>
                  <a:pt x="135731" y="5834"/>
                </a:cubicBezTo>
                <a:cubicBezTo>
                  <a:pt x="148550" y="26551"/>
                  <a:pt x="157321" y="58103"/>
                  <a:pt x="158710" y="92075"/>
                </a:cubicBezTo>
                <a:lnTo>
                  <a:pt x="202922" y="92075"/>
                </a:lnTo>
                <a:close/>
              </a:path>
            </a:pathLst>
          </a:custGeom>
          <a:solidFill>
            <a:srgbClr val="C5A575"/>
          </a:solidFill>
          <a:ln/>
        </p:spPr>
      </p:sp>
      <p:sp>
        <p:nvSpPr>
          <p:cNvPr id="36" name="Text 34"/>
          <p:cNvSpPr/>
          <p:nvPr/>
        </p:nvSpPr>
        <p:spPr>
          <a:xfrm>
            <a:off x="11371943" y="5137299"/>
            <a:ext cx="1536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Envoi via SWIFT</a:t>
            </a:r>
            <a:endParaRPr lang="en-US" sz="1600" dirty="0"/>
          </a:p>
        </p:txBody>
      </p:sp>
      <p:sp>
        <p:nvSpPr>
          <p:cNvPr id="37" name="Shape 35"/>
          <p:cNvSpPr/>
          <p:nvPr/>
        </p:nvSpPr>
        <p:spPr>
          <a:xfrm>
            <a:off x="512838" y="5863023"/>
            <a:ext cx="15224276" cy="1940076"/>
          </a:xfrm>
          <a:custGeom>
            <a:avLst/>
            <a:gdLst/>
            <a:ahLst/>
            <a:cxnLst/>
            <a:rect l="l" t="t" r="r" b="b"/>
            <a:pathLst>
              <a:path w="15224276" h="1940076">
                <a:moveTo>
                  <a:pt x="101602" y="0"/>
                </a:moveTo>
                <a:lnTo>
                  <a:pt x="15122674" y="0"/>
                </a:lnTo>
                <a:cubicBezTo>
                  <a:pt x="15178788" y="0"/>
                  <a:pt x="15224276" y="45489"/>
                  <a:pt x="15224276" y="101602"/>
                </a:cubicBezTo>
                <a:lnTo>
                  <a:pt x="15224276" y="1838474"/>
                </a:lnTo>
                <a:cubicBezTo>
                  <a:pt x="15224276" y="1894588"/>
                  <a:pt x="15178788" y="1940076"/>
                  <a:pt x="15122674" y="1940076"/>
                </a:cubicBezTo>
                <a:lnTo>
                  <a:pt x="101602" y="1940076"/>
                </a:lnTo>
                <a:cubicBezTo>
                  <a:pt x="45489" y="1940076"/>
                  <a:pt x="0" y="1894588"/>
                  <a:pt x="0" y="1838474"/>
                </a:cubicBezTo>
                <a:lnTo>
                  <a:pt x="0" y="101602"/>
                </a:lnTo>
                <a:cubicBezTo>
                  <a:pt x="0" y="45526"/>
                  <a:pt x="45526" y="0"/>
                  <a:pt x="101602" y="0"/>
                </a:cubicBezTo>
                <a:close/>
              </a:path>
            </a:pathLst>
          </a:custGeom>
          <a:solidFill>
            <a:srgbClr val="C5A575">
              <a:alpha val="10196"/>
            </a:srgbClr>
          </a:solidFill>
          <a:ln w="9676">
            <a:solidFill>
              <a:srgbClr val="C5A575">
                <a:alpha val="30196"/>
              </a:srgbClr>
            </a:solidFill>
            <a:prstDash val="solid"/>
          </a:ln>
        </p:spPr>
      </p:sp>
      <p:sp>
        <p:nvSpPr>
          <p:cNvPr id="38" name="Shape 36"/>
          <p:cNvSpPr/>
          <p:nvPr/>
        </p:nvSpPr>
        <p:spPr>
          <a:xfrm>
            <a:off x="752626" y="6121859"/>
            <a:ext cx="254000" cy="254000"/>
          </a:xfrm>
          <a:custGeom>
            <a:avLst/>
            <a:gdLst/>
            <a:ahLst/>
            <a:cxnLst/>
            <a:rect l="l" t="t" r="r" b="b"/>
            <a:pathLst>
              <a:path w="254000" h="254000">
                <a:moveTo>
                  <a:pt x="0" y="39688"/>
                </a:moveTo>
                <a:cubicBezTo>
                  <a:pt x="0" y="26541"/>
                  <a:pt x="10666" y="15875"/>
                  <a:pt x="23812" y="15875"/>
                </a:cubicBezTo>
                <a:lnTo>
                  <a:pt x="71438" y="15875"/>
                </a:lnTo>
                <a:cubicBezTo>
                  <a:pt x="84584" y="15875"/>
                  <a:pt x="95250" y="26541"/>
                  <a:pt x="95250" y="39688"/>
                </a:cubicBezTo>
                <a:lnTo>
                  <a:pt x="95250" y="47625"/>
                </a:lnTo>
                <a:lnTo>
                  <a:pt x="158750" y="47625"/>
                </a:lnTo>
                <a:lnTo>
                  <a:pt x="158750" y="39688"/>
                </a:lnTo>
                <a:cubicBezTo>
                  <a:pt x="158750" y="26541"/>
                  <a:pt x="169416" y="15875"/>
                  <a:pt x="182563" y="15875"/>
                </a:cubicBezTo>
                <a:lnTo>
                  <a:pt x="230188" y="15875"/>
                </a:lnTo>
                <a:cubicBezTo>
                  <a:pt x="243334" y="15875"/>
                  <a:pt x="254000" y="26541"/>
                  <a:pt x="254000" y="39688"/>
                </a:cubicBezTo>
                <a:lnTo>
                  <a:pt x="254000" y="87313"/>
                </a:lnTo>
                <a:cubicBezTo>
                  <a:pt x="254000" y="100459"/>
                  <a:pt x="243334" y="111125"/>
                  <a:pt x="230188" y="111125"/>
                </a:cubicBezTo>
                <a:lnTo>
                  <a:pt x="182563" y="111125"/>
                </a:lnTo>
                <a:cubicBezTo>
                  <a:pt x="169416" y="111125"/>
                  <a:pt x="158750" y="100459"/>
                  <a:pt x="158750" y="87313"/>
                </a:cubicBezTo>
                <a:lnTo>
                  <a:pt x="158750" y="79375"/>
                </a:lnTo>
                <a:lnTo>
                  <a:pt x="95250" y="79375"/>
                </a:lnTo>
                <a:lnTo>
                  <a:pt x="95250" y="87313"/>
                </a:lnTo>
                <a:cubicBezTo>
                  <a:pt x="95250" y="90934"/>
                  <a:pt x="94407" y="94407"/>
                  <a:pt x="92968" y="97482"/>
                </a:cubicBezTo>
                <a:lnTo>
                  <a:pt x="127000" y="142875"/>
                </a:lnTo>
                <a:lnTo>
                  <a:pt x="166688" y="142875"/>
                </a:lnTo>
                <a:cubicBezTo>
                  <a:pt x="179834" y="142875"/>
                  <a:pt x="190500" y="153541"/>
                  <a:pt x="190500" y="166688"/>
                </a:cubicBezTo>
                <a:lnTo>
                  <a:pt x="190500" y="214313"/>
                </a:lnTo>
                <a:cubicBezTo>
                  <a:pt x="190500" y="227459"/>
                  <a:pt x="179834" y="238125"/>
                  <a:pt x="166688" y="238125"/>
                </a:cubicBezTo>
                <a:lnTo>
                  <a:pt x="119063" y="238125"/>
                </a:lnTo>
                <a:cubicBezTo>
                  <a:pt x="105916" y="238125"/>
                  <a:pt x="95250" y="227459"/>
                  <a:pt x="95250" y="214313"/>
                </a:cubicBezTo>
                <a:lnTo>
                  <a:pt x="95250" y="166688"/>
                </a:lnTo>
                <a:cubicBezTo>
                  <a:pt x="95250" y="163066"/>
                  <a:pt x="96093" y="159593"/>
                  <a:pt x="97532" y="156518"/>
                </a:cubicBezTo>
                <a:lnTo>
                  <a:pt x="63500" y="111125"/>
                </a:lnTo>
                <a:lnTo>
                  <a:pt x="23812" y="111125"/>
                </a:lnTo>
                <a:cubicBezTo>
                  <a:pt x="10666" y="111125"/>
                  <a:pt x="0" y="100459"/>
                  <a:pt x="0" y="87313"/>
                </a:cubicBezTo>
                <a:lnTo>
                  <a:pt x="0" y="39688"/>
                </a:lnTo>
                <a:close/>
              </a:path>
            </a:pathLst>
          </a:custGeom>
          <a:solidFill>
            <a:srgbClr val="C5A575"/>
          </a:solidFill>
          <a:ln/>
        </p:spPr>
      </p:sp>
      <p:sp>
        <p:nvSpPr>
          <p:cNvPr id="39" name="Text 37"/>
          <p:cNvSpPr/>
          <p:nvPr/>
        </p:nvSpPr>
        <p:spPr>
          <a:xfrm>
            <a:off x="1038376" y="6071059"/>
            <a:ext cx="146177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Les Trois Étapes de l'Arbre de Décision</a:t>
            </a:r>
            <a:endParaRPr lang="en-US" sz="1600" dirty="0"/>
          </a:p>
        </p:txBody>
      </p:sp>
      <p:sp>
        <p:nvSpPr>
          <p:cNvPr id="40" name="Shape 38"/>
          <p:cNvSpPr/>
          <p:nvPr/>
        </p:nvSpPr>
        <p:spPr>
          <a:xfrm>
            <a:off x="732971" y="6629859"/>
            <a:ext cx="4787295" cy="965200"/>
          </a:xfrm>
          <a:custGeom>
            <a:avLst/>
            <a:gdLst/>
            <a:ahLst/>
            <a:cxnLst/>
            <a:rect l="l" t="t" r="r" b="b"/>
            <a:pathLst>
              <a:path w="4787295" h="965200">
                <a:moveTo>
                  <a:pt x="24190" y="0"/>
                </a:moveTo>
                <a:lnTo>
                  <a:pt x="4736497" y="0"/>
                </a:lnTo>
                <a:cubicBezTo>
                  <a:pt x="4764552" y="0"/>
                  <a:pt x="4787295" y="22743"/>
                  <a:pt x="4787295" y="50798"/>
                </a:cubicBezTo>
                <a:lnTo>
                  <a:pt x="4787295" y="914402"/>
                </a:lnTo>
                <a:cubicBezTo>
                  <a:pt x="4787295" y="942457"/>
                  <a:pt x="4764552" y="965200"/>
                  <a:pt x="47364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41" name="Shape 39"/>
          <p:cNvSpPr/>
          <p:nvPr/>
        </p:nvSpPr>
        <p:spPr>
          <a:xfrm>
            <a:off x="732971" y="6629859"/>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42" name="Text 40"/>
          <p:cNvSpPr/>
          <p:nvPr/>
        </p:nvSpPr>
        <p:spPr>
          <a:xfrm>
            <a:off x="846667" y="6782259"/>
            <a:ext cx="45720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Étape 1</a:t>
            </a:r>
            <a:endParaRPr lang="en-US" sz="1600" dirty="0"/>
          </a:p>
        </p:txBody>
      </p:sp>
      <p:sp>
        <p:nvSpPr>
          <p:cNvPr id="43" name="Text 41"/>
          <p:cNvSpPr/>
          <p:nvPr/>
        </p:nvSpPr>
        <p:spPr>
          <a:xfrm>
            <a:off x="846667" y="7137859"/>
            <a:ext cx="45720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Le Royaume Retail Belgique (L'Initiateur)</a:t>
            </a:r>
            <a:endParaRPr lang="en-US" sz="1600" dirty="0"/>
          </a:p>
        </p:txBody>
      </p:sp>
      <p:sp>
        <p:nvSpPr>
          <p:cNvPr id="44" name="Shape 42"/>
          <p:cNvSpPr/>
          <p:nvPr/>
        </p:nvSpPr>
        <p:spPr>
          <a:xfrm>
            <a:off x="5738737" y="6629859"/>
            <a:ext cx="4787295" cy="965200"/>
          </a:xfrm>
          <a:custGeom>
            <a:avLst/>
            <a:gdLst/>
            <a:ahLst/>
            <a:cxnLst/>
            <a:rect l="l" t="t" r="r" b="b"/>
            <a:pathLst>
              <a:path w="4787295" h="965200">
                <a:moveTo>
                  <a:pt x="24190" y="0"/>
                </a:moveTo>
                <a:lnTo>
                  <a:pt x="4736497" y="0"/>
                </a:lnTo>
                <a:cubicBezTo>
                  <a:pt x="4764552" y="0"/>
                  <a:pt x="4787295" y="22743"/>
                  <a:pt x="4787295" y="50798"/>
                </a:cubicBezTo>
                <a:lnTo>
                  <a:pt x="4787295" y="914402"/>
                </a:lnTo>
                <a:cubicBezTo>
                  <a:pt x="4787295" y="942457"/>
                  <a:pt x="4764552" y="965200"/>
                  <a:pt x="47364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45" name="Shape 43"/>
          <p:cNvSpPr/>
          <p:nvPr/>
        </p:nvSpPr>
        <p:spPr>
          <a:xfrm>
            <a:off x="5738737" y="6629859"/>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46" name="Text 44"/>
          <p:cNvSpPr/>
          <p:nvPr/>
        </p:nvSpPr>
        <p:spPr>
          <a:xfrm>
            <a:off x="5852432" y="6782259"/>
            <a:ext cx="45720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Étape 2</a:t>
            </a:r>
            <a:endParaRPr lang="en-US" sz="1600" dirty="0"/>
          </a:p>
        </p:txBody>
      </p:sp>
      <p:sp>
        <p:nvSpPr>
          <p:cNvPr id="47" name="Text 45"/>
          <p:cNvSpPr/>
          <p:nvPr/>
        </p:nvSpPr>
        <p:spPr>
          <a:xfrm>
            <a:off x="5852432" y="7137859"/>
            <a:ext cx="45720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La Frontière (Le Passage de Témoin)</a:t>
            </a:r>
            <a:endParaRPr lang="en-US" sz="1600" dirty="0"/>
          </a:p>
        </p:txBody>
      </p:sp>
      <p:sp>
        <p:nvSpPr>
          <p:cNvPr id="48" name="Shape 46"/>
          <p:cNvSpPr/>
          <p:nvPr/>
        </p:nvSpPr>
        <p:spPr>
          <a:xfrm>
            <a:off x="10744578" y="6629859"/>
            <a:ext cx="4787295" cy="965200"/>
          </a:xfrm>
          <a:custGeom>
            <a:avLst/>
            <a:gdLst/>
            <a:ahLst/>
            <a:cxnLst/>
            <a:rect l="l" t="t" r="r" b="b"/>
            <a:pathLst>
              <a:path w="4787295" h="965200">
                <a:moveTo>
                  <a:pt x="24190" y="0"/>
                </a:moveTo>
                <a:lnTo>
                  <a:pt x="4736497" y="0"/>
                </a:lnTo>
                <a:cubicBezTo>
                  <a:pt x="4764552" y="0"/>
                  <a:pt x="4787295" y="22743"/>
                  <a:pt x="4787295" y="50798"/>
                </a:cubicBezTo>
                <a:lnTo>
                  <a:pt x="4787295" y="914402"/>
                </a:lnTo>
                <a:cubicBezTo>
                  <a:pt x="4787295" y="942457"/>
                  <a:pt x="4764552" y="965200"/>
                  <a:pt x="47364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49" name="Shape 47"/>
          <p:cNvSpPr/>
          <p:nvPr/>
        </p:nvSpPr>
        <p:spPr>
          <a:xfrm>
            <a:off x="10744578" y="6629859"/>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50" name="Text 48"/>
          <p:cNvSpPr/>
          <p:nvPr/>
        </p:nvSpPr>
        <p:spPr>
          <a:xfrm>
            <a:off x="10858274" y="6782259"/>
            <a:ext cx="45720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Étape 3</a:t>
            </a:r>
            <a:endParaRPr lang="en-US" sz="1600" dirty="0"/>
          </a:p>
        </p:txBody>
      </p:sp>
      <p:sp>
        <p:nvSpPr>
          <p:cNvPr id="51" name="Text 49"/>
          <p:cNvSpPr/>
          <p:nvPr/>
        </p:nvSpPr>
        <p:spPr>
          <a:xfrm>
            <a:off x="10858274" y="7137859"/>
            <a:ext cx="45720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Le Royaume Payment Factory (L'Exécutant)</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03 — L'ARBRE DE DÉCISION</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Étape 1 : Le Royaume Retail Belgique — L'Initiateur</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Test de l'Invariant ACID :</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Le solde du client doit-il être débité avant que l'argent ne quitte la banque ?</a:t>
            </a:r>
            <a:endParaRPr lang="en-US" sz="1600" dirty="0"/>
          </a:p>
        </p:txBody>
      </p:sp>
      <p:sp>
        <p:nvSpPr>
          <p:cNvPr id="7" name="Shape 5"/>
          <p:cNvSpPr/>
          <p:nvPr/>
        </p:nvSpPr>
        <p:spPr>
          <a:xfrm>
            <a:off x="512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9" name="Shape 7"/>
          <p:cNvSpPr/>
          <p:nvPr/>
        </p:nvSpPr>
        <p:spPr>
          <a:xfrm>
            <a:off x="949476" y="308942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27000" y="87313"/>
                </a:moveTo>
                <a:cubicBezTo>
                  <a:pt x="118219" y="87313"/>
                  <a:pt x="111125" y="94407"/>
                  <a:pt x="111125" y="103188"/>
                </a:cubicBezTo>
                <a:cubicBezTo>
                  <a:pt x="111125" y="109786"/>
                  <a:pt x="105817" y="115094"/>
                  <a:pt x="99219" y="115094"/>
                </a:cubicBezTo>
                <a:cubicBezTo>
                  <a:pt x="92621" y="115094"/>
                  <a:pt x="87313" y="109786"/>
                  <a:pt x="87313" y="103188"/>
                </a:cubicBezTo>
                <a:cubicBezTo>
                  <a:pt x="87313" y="81260"/>
                  <a:pt x="105073" y="63500"/>
                  <a:pt x="127000" y="63500"/>
                </a:cubicBezTo>
                <a:cubicBezTo>
                  <a:pt x="148927" y="63500"/>
                  <a:pt x="166688" y="81260"/>
                  <a:pt x="166688" y="103188"/>
                </a:cubicBezTo>
                <a:cubicBezTo>
                  <a:pt x="166688" y="126603"/>
                  <a:pt x="148828" y="136525"/>
                  <a:pt x="138906" y="140146"/>
                </a:cubicBezTo>
                <a:lnTo>
                  <a:pt x="138906" y="142032"/>
                </a:lnTo>
                <a:cubicBezTo>
                  <a:pt x="138906" y="148630"/>
                  <a:pt x="133598" y="153938"/>
                  <a:pt x="127000" y="153938"/>
                </a:cubicBezTo>
                <a:cubicBezTo>
                  <a:pt x="120402" y="153938"/>
                  <a:pt x="115094" y="148630"/>
                  <a:pt x="115094" y="142032"/>
                </a:cubicBezTo>
                <a:lnTo>
                  <a:pt x="115094" y="138013"/>
                </a:lnTo>
                <a:cubicBezTo>
                  <a:pt x="115094" y="127843"/>
                  <a:pt x="122436" y="120551"/>
                  <a:pt x="130026" y="118070"/>
                </a:cubicBezTo>
                <a:cubicBezTo>
                  <a:pt x="133201" y="117029"/>
                  <a:pt x="136575" y="115342"/>
                  <a:pt x="139055" y="112961"/>
                </a:cubicBezTo>
                <a:cubicBezTo>
                  <a:pt x="141188" y="110877"/>
                  <a:pt x="142875" y="108000"/>
                  <a:pt x="142875" y="103237"/>
                </a:cubicBezTo>
                <a:cubicBezTo>
                  <a:pt x="142875" y="94456"/>
                  <a:pt x="135781" y="87362"/>
                  <a:pt x="127000" y="87362"/>
                </a:cubicBezTo>
                <a:close/>
                <a:moveTo>
                  <a:pt x="111125" y="182563"/>
                </a:moveTo>
                <a:cubicBezTo>
                  <a:pt x="111125" y="173801"/>
                  <a:pt x="118238" y="166688"/>
                  <a:pt x="127000" y="166688"/>
                </a:cubicBezTo>
                <a:cubicBezTo>
                  <a:pt x="135762" y="166688"/>
                  <a:pt x="142875" y="173801"/>
                  <a:pt x="142875" y="182563"/>
                </a:cubicBezTo>
                <a:cubicBezTo>
                  <a:pt x="142875" y="191324"/>
                  <a:pt x="135762" y="198438"/>
                  <a:pt x="127000" y="198438"/>
                </a:cubicBezTo>
                <a:cubicBezTo>
                  <a:pt x="118238" y="198438"/>
                  <a:pt x="111125" y="191324"/>
                  <a:pt x="111125" y="182563"/>
                </a:cubicBezTo>
                <a:close/>
              </a:path>
            </a:pathLst>
          </a:custGeom>
          <a:solidFill>
            <a:srgbClr val="C5A575"/>
          </a:solidFill>
          <a:ln/>
        </p:spPr>
      </p:sp>
      <p:sp>
        <p:nvSpPr>
          <p:cNvPr id="10" name="Text 8"/>
          <p:cNvSpPr/>
          <p:nvPr/>
        </p:nvSpPr>
        <p:spPr>
          <a:xfrm>
            <a:off x="1533676" y="3013224"/>
            <a:ext cx="19939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 Question</a:t>
            </a:r>
            <a:endParaRPr lang="en-US" sz="1600" dirty="0"/>
          </a:p>
        </p:txBody>
      </p:sp>
      <p:sp>
        <p:nvSpPr>
          <p:cNvPr id="11" name="Shape 9"/>
          <p:cNvSpPr/>
          <p:nvPr/>
        </p:nvSpPr>
        <p:spPr>
          <a:xfrm>
            <a:off x="771676" y="4330551"/>
            <a:ext cx="6959600" cy="2095500"/>
          </a:xfrm>
          <a:custGeom>
            <a:avLst/>
            <a:gdLst/>
            <a:ahLst/>
            <a:cxnLst/>
            <a:rect l="l" t="t" r="r" b="b"/>
            <a:pathLst>
              <a:path w="6959600" h="2095500">
                <a:moveTo>
                  <a:pt x="101590" y="0"/>
                </a:moveTo>
                <a:lnTo>
                  <a:pt x="6858010" y="0"/>
                </a:lnTo>
                <a:cubicBezTo>
                  <a:pt x="6914117" y="0"/>
                  <a:pt x="6959600" y="45483"/>
                  <a:pt x="6959600" y="101590"/>
                </a:cubicBezTo>
                <a:lnTo>
                  <a:pt x="6959600" y="1993910"/>
                </a:lnTo>
                <a:cubicBezTo>
                  <a:pt x="6959600" y="2050017"/>
                  <a:pt x="6914117" y="2095500"/>
                  <a:pt x="6858010" y="2095500"/>
                </a:cubicBezTo>
                <a:lnTo>
                  <a:pt x="101590" y="2095500"/>
                </a:lnTo>
                <a:cubicBezTo>
                  <a:pt x="45483" y="2095500"/>
                  <a:pt x="0" y="2050017"/>
                  <a:pt x="0" y="1993910"/>
                </a:cubicBezTo>
                <a:lnTo>
                  <a:pt x="0" y="101590"/>
                </a:lnTo>
                <a:cubicBezTo>
                  <a:pt x="0" y="45521"/>
                  <a:pt x="45521" y="0"/>
                  <a:pt x="101590" y="0"/>
                </a:cubicBezTo>
                <a:close/>
              </a:path>
            </a:pathLst>
          </a:custGeom>
          <a:solidFill>
            <a:srgbClr val="1A1D24">
              <a:alpha val="50196"/>
            </a:srgbClr>
          </a:solidFill>
          <a:ln/>
        </p:spPr>
      </p:sp>
      <p:sp>
        <p:nvSpPr>
          <p:cNvPr id="12" name="Text 10"/>
          <p:cNvSpPr/>
          <p:nvPr/>
        </p:nvSpPr>
        <p:spPr>
          <a:xfrm>
            <a:off x="1000276" y="4635351"/>
            <a:ext cx="6502400" cy="1485900"/>
          </a:xfrm>
          <a:prstGeom prst="rect">
            <a:avLst/>
          </a:prstGeom>
          <a:noFill/>
          <a:ln/>
        </p:spPr>
        <p:txBody>
          <a:bodyPr wrap="square" lIns="0" tIns="0" rIns="0" bIns="0" rtlCol="0" anchor="ctr"/>
          <a:lstStyle/>
          <a:p>
            <a:pPr algn="ctr">
              <a:lnSpc>
                <a:spcPct val="140000"/>
              </a:lnSpc>
            </a:pPr>
            <a:r>
              <a:rPr lang="en-US" sz="2400" dirty="0">
                <a:solidFill>
                  <a:srgbClr val="E8E9EB"/>
                </a:solidFill>
                <a:latin typeface="Quattrocento Sans" pitchFamily="34" charset="0"/>
                <a:ea typeface="Quattrocento Sans" pitchFamily="34" charset="-122"/>
                <a:cs typeface="Quattrocento Sans" pitchFamily="34" charset="-120"/>
              </a:rPr>
              <a:t>Le solde du client doit-il être </a:t>
            </a:r>
            <a:pPr algn="ctr">
              <a:lnSpc>
                <a:spcPct val="140000"/>
              </a:lnSpc>
            </a:pPr>
            <a:r>
              <a:rPr lang="en-US" sz="2400" b="1" dirty="0">
                <a:solidFill>
                  <a:srgbClr val="C5A575"/>
                </a:solidFill>
                <a:latin typeface="Quattrocento Sans" pitchFamily="34" charset="0"/>
                <a:ea typeface="Quattrocento Sans" pitchFamily="34" charset="-122"/>
                <a:cs typeface="Quattrocento Sans" pitchFamily="34" charset="-120"/>
              </a:rPr>
              <a:t>débité immédiatement</a:t>
            </a:r>
            <a:pPr algn="ctr">
              <a:lnSpc>
                <a:spcPct val="140000"/>
              </a:lnSpc>
            </a:pPr>
            <a:r>
              <a:rPr lang="en-US" sz="2400" dirty="0">
                <a:solidFill>
                  <a:srgbClr val="E8E9EB"/>
                </a:solidFill>
                <a:latin typeface="Quattrocento Sans" pitchFamily="34" charset="0"/>
                <a:ea typeface="Quattrocento Sans" pitchFamily="34" charset="-122"/>
                <a:cs typeface="Quattrocento Sans" pitchFamily="34" charset="-120"/>
              </a:rPr>
              <a:t> avant que l'argent ne quitte la banque ?</a:t>
            </a:r>
            <a:endParaRPr lang="en-US" sz="1600" dirty="0"/>
          </a:p>
        </p:txBody>
      </p:sp>
      <p:sp>
        <p:nvSpPr>
          <p:cNvPr id="13" name="Shape 11"/>
          <p:cNvSpPr/>
          <p:nvPr/>
        </p:nvSpPr>
        <p:spPr>
          <a:xfrm>
            <a:off x="8259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C5A575">
                <a:alpha val="30196"/>
              </a:srgbClr>
            </a:solidFill>
            <a:prstDash val="solid"/>
          </a:ln>
        </p:spPr>
      </p:sp>
      <p:sp>
        <p:nvSpPr>
          <p:cNvPr id="14" name="Shape 12"/>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15" name="Shape 13"/>
          <p:cNvSpPr/>
          <p:nvPr/>
        </p:nvSpPr>
        <p:spPr>
          <a:xfrm>
            <a:off x="8696476" y="308942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C5A575"/>
          </a:solidFill>
          <a:ln/>
        </p:spPr>
      </p:sp>
      <p:sp>
        <p:nvSpPr>
          <p:cNvPr id="16" name="Text 14"/>
          <p:cNvSpPr/>
          <p:nvPr/>
        </p:nvSpPr>
        <p:spPr>
          <a:xfrm>
            <a:off x="9280676" y="3013224"/>
            <a:ext cx="19177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 Réponse</a:t>
            </a:r>
            <a:endParaRPr lang="en-US" sz="1600" dirty="0"/>
          </a:p>
        </p:txBody>
      </p:sp>
      <p:sp>
        <p:nvSpPr>
          <p:cNvPr id="17" name="Shape 15"/>
          <p:cNvSpPr/>
          <p:nvPr/>
        </p:nvSpPr>
        <p:spPr>
          <a:xfrm>
            <a:off x="8523514" y="3729262"/>
            <a:ext cx="6956576" cy="1330476"/>
          </a:xfrm>
          <a:custGeom>
            <a:avLst/>
            <a:gdLst/>
            <a:ahLst/>
            <a:cxnLst/>
            <a:rect l="l" t="t" r="r" b="b"/>
            <a:pathLst>
              <a:path w="6956576" h="1330476">
                <a:moveTo>
                  <a:pt x="101595" y="0"/>
                </a:moveTo>
                <a:lnTo>
                  <a:pt x="6854981" y="0"/>
                </a:lnTo>
                <a:cubicBezTo>
                  <a:pt x="6911090" y="0"/>
                  <a:pt x="6956576" y="45486"/>
                  <a:pt x="6956576" y="101595"/>
                </a:cubicBezTo>
                <a:lnTo>
                  <a:pt x="6956576" y="1228881"/>
                </a:lnTo>
                <a:cubicBezTo>
                  <a:pt x="6956576" y="1284990"/>
                  <a:pt x="6911090" y="1330476"/>
                  <a:pt x="6854981" y="1330476"/>
                </a:cubicBezTo>
                <a:lnTo>
                  <a:pt x="101595" y="1330476"/>
                </a:lnTo>
                <a:cubicBezTo>
                  <a:pt x="45486" y="1330476"/>
                  <a:pt x="0" y="1284990"/>
                  <a:pt x="0" y="1228881"/>
                </a:cubicBezTo>
                <a:lnTo>
                  <a:pt x="0" y="101595"/>
                </a:lnTo>
                <a:cubicBezTo>
                  <a:pt x="0" y="45486"/>
                  <a:pt x="45486" y="0"/>
                  <a:pt x="101595" y="0"/>
                </a:cubicBezTo>
                <a:close/>
              </a:path>
            </a:pathLst>
          </a:custGeom>
          <a:solidFill>
            <a:srgbClr val="C5A575">
              <a:alpha val="20000"/>
            </a:srgbClr>
          </a:solidFill>
          <a:ln w="9676">
            <a:solidFill>
              <a:srgbClr val="C5A575">
                <a:alpha val="40000"/>
              </a:srgbClr>
            </a:solidFill>
            <a:prstDash val="solid"/>
          </a:ln>
        </p:spPr>
      </p:sp>
      <p:sp>
        <p:nvSpPr>
          <p:cNvPr id="18" name="Text 16"/>
          <p:cNvSpPr/>
          <p:nvPr/>
        </p:nvSpPr>
        <p:spPr>
          <a:xfrm>
            <a:off x="8636302" y="3937310"/>
            <a:ext cx="6731000" cy="457200"/>
          </a:xfrm>
          <a:prstGeom prst="rect">
            <a:avLst/>
          </a:prstGeom>
          <a:noFill/>
          <a:ln/>
        </p:spPr>
        <p:txBody>
          <a:bodyPr wrap="square" lIns="0" tIns="0" rIns="0" bIns="0" rtlCol="0" anchor="ctr"/>
          <a:lstStyle/>
          <a:p>
            <a:pPr algn="ctr">
              <a:lnSpc>
                <a:spcPct val="100000"/>
              </a:lnSpc>
            </a:pPr>
            <a:r>
              <a:rPr lang="en-US" sz="3000" b="1" dirty="0">
                <a:solidFill>
                  <a:srgbClr val="C5A575"/>
                </a:solidFill>
                <a:latin typeface="Oranienbaum" pitchFamily="34" charset="0"/>
                <a:ea typeface="Oranienbaum" pitchFamily="34" charset="-122"/>
                <a:cs typeface="Oranienbaum" pitchFamily="34" charset="-120"/>
              </a:rPr>
              <a:t>OUI</a:t>
            </a:r>
            <a:endParaRPr lang="en-US" sz="1600" dirty="0"/>
          </a:p>
        </p:txBody>
      </p:sp>
      <p:sp>
        <p:nvSpPr>
          <p:cNvPr id="19" name="Text 17"/>
          <p:cNvSpPr/>
          <p:nvPr/>
        </p:nvSpPr>
        <p:spPr>
          <a:xfrm>
            <a:off x="8674402" y="4496110"/>
            <a:ext cx="6654800" cy="355600"/>
          </a:xfrm>
          <a:prstGeom prst="rect">
            <a:avLst/>
          </a:prstGeom>
          <a:noFill/>
          <a:ln/>
        </p:spPr>
        <p:txBody>
          <a:bodyPr wrap="square" lIns="0" tIns="0" rIns="0" bIns="0" rtlCol="0" anchor="ctr"/>
          <a:lstStyle/>
          <a:p>
            <a:pPr algn="ctr">
              <a:lnSpc>
                <a:spcPct val="130000"/>
              </a:lnSpc>
            </a:pPr>
            <a:r>
              <a:rPr lang="en-US" sz="1800" dirty="0">
                <a:solidFill>
                  <a:srgbClr val="E8E9EB"/>
                </a:solidFill>
                <a:latin typeface="Quattrocento Sans" pitchFamily="34" charset="0"/>
                <a:ea typeface="Quattrocento Sans" pitchFamily="34" charset="-122"/>
                <a:cs typeface="Quattrocento Sans" pitchFamily="34" charset="-120"/>
              </a:rPr>
              <a:t>C'est un invariant strict du Royaume Retail</a:t>
            </a:r>
            <a:endParaRPr lang="en-US" sz="1600" dirty="0"/>
          </a:p>
        </p:txBody>
      </p:sp>
      <p:sp>
        <p:nvSpPr>
          <p:cNvPr id="20" name="Shape 18"/>
          <p:cNvSpPr/>
          <p:nvPr/>
        </p:nvSpPr>
        <p:spPr>
          <a:xfrm>
            <a:off x="8544076" y="526778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21" name="Text 19"/>
          <p:cNvSpPr/>
          <p:nvPr/>
        </p:nvSpPr>
        <p:spPr>
          <a:xfrm>
            <a:off x="8925076" y="5216984"/>
            <a:ext cx="5473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Le client ne doit pas pouvoir dépenser ce montant deux fois</a:t>
            </a:r>
            <a:endParaRPr lang="en-US" sz="1600" dirty="0"/>
          </a:p>
        </p:txBody>
      </p:sp>
      <p:sp>
        <p:nvSpPr>
          <p:cNvPr id="22" name="Shape 20"/>
          <p:cNvSpPr/>
          <p:nvPr/>
        </p:nvSpPr>
        <p:spPr>
          <a:xfrm>
            <a:off x="8544076" y="567418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23" name="Text 21"/>
          <p:cNvSpPr/>
          <p:nvPr/>
        </p:nvSpPr>
        <p:spPr>
          <a:xfrm>
            <a:off x="8925076" y="5623384"/>
            <a:ext cx="50292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La consistance immédiate est obligatoire pour le solde</a:t>
            </a:r>
            <a:endParaRPr lang="en-US" sz="1600" dirty="0"/>
          </a:p>
        </p:txBody>
      </p:sp>
      <p:sp>
        <p:nvSpPr>
          <p:cNvPr id="24" name="Shape 22"/>
          <p:cNvSpPr/>
          <p:nvPr/>
        </p:nvSpPr>
        <p:spPr>
          <a:xfrm>
            <a:off x="8544076" y="608058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25" name="Text 23"/>
          <p:cNvSpPr/>
          <p:nvPr/>
        </p:nvSpPr>
        <p:spPr>
          <a:xfrm>
            <a:off x="8925076" y="6029784"/>
            <a:ext cx="60071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C'est la responsabilité du Royaume Retail de garantir cet invariant</a:t>
            </a:r>
            <a:endParaRPr lang="en-US" sz="1600" dirty="0"/>
          </a:p>
        </p:txBody>
      </p:sp>
      <p:sp>
        <p:nvSpPr>
          <p:cNvPr id="26" name="Shape 24"/>
          <p:cNvSpPr/>
          <p:nvPr/>
        </p:nvSpPr>
        <p:spPr>
          <a:xfrm>
            <a:off x="512838" y="7503890"/>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3A5A78">
              <a:alpha val="20000"/>
            </a:srgbClr>
          </a:solidFill>
          <a:ln w="9676">
            <a:solidFill>
              <a:srgbClr val="3A5A78">
                <a:alpha val="40000"/>
              </a:srgbClr>
            </a:solidFill>
            <a:prstDash val="solid"/>
          </a:ln>
        </p:spPr>
      </p:sp>
      <p:sp>
        <p:nvSpPr>
          <p:cNvPr id="27" name="Shape 25"/>
          <p:cNvSpPr/>
          <p:nvPr/>
        </p:nvSpPr>
        <p:spPr>
          <a:xfrm>
            <a:off x="747864" y="7877026"/>
            <a:ext cx="428625" cy="381000"/>
          </a:xfrm>
          <a:custGeom>
            <a:avLst/>
            <a:gdLst/>
            <a:ahLst/>
            <a:cxnLst/>
            <a:rect l="l" t="t" r="r" b="b"/>
            <a:pathLst>
              <a:path w="428625" h="381000">
                <a:moveTo>
                  <a:pt x="232916" y="64889"/>
                </a:moveTo>
                <a:cubicBezTo>
                  <a:pt x="239762" y="59457"/>
                  <a:pt x="244078" y="51048"/>
                  <a:pt x="244078" y="41672"/>
                </a:cubicBezTo>
                <a:cubicBezTo>
                  <a:pt x="244078" y="25226"/>
                  <a:pt x="230758" y="11906"/>
                  <a:pt x="214313" y="11906"/>
                </a:cubicBezTo>
                <a:cubicBezTo>
                  <a:pt x="197867" y="11906"/>
                  <a:pt x="184547" y="25226"/>
                  <a:pt x="184547" y="41672"/>
                </a:cubicBezTo>
                <a:cubicBezTo>
                  <a:pt x="184547" y="51048"/>
                  <a:pt x="188937" y="59457"/>
                  <a:pt x="195709" y="64889"/>
                </a:cubicBezTo>
                <a:lnTo>
                  <a:pt x="144810" y="144959"/>
                </a:lnTo>
                <a:cubicBezTo>
                  <a:pt x="137368" y="156642"/>
                  <a:pt x="121518" y="159544"/>
                  <a:pt x="110430" y="151209"/>
                </a:cubicBezTo>
                <a:lnTo>
                  <a:pt x="66154" y="118095"/>
                </a:lnTo>
                <a:cubicBezTo>
                  <a:pt x="69503" y="113333"/>
                  <a:pt x="71438" y="107454"/>
                  <a:pt x="71438" y="101203"/>
                </a:cubicBezTo>
                <a:cubicBezTo>
                  <a:pt x="71438" y="84758"/>
                  <a:pt x="58117" y="71438"/>
                  <a:pt x="41672" y="71438"/>
                </a:cubicBezTo>
                <a:cubicBezTo>
                  <a:pt x="25226" y="71438"/>
                  <a:pt x="11906" y="84758"/>
                  <a:pt x="11906" y="101203"/>
                </a:cubicBezTo>
                <a:cubicBezTo>
                  <a:pt x="11906" y="117425"/>
                  <a:pt x="24929" y="130671"/>
                  <a:pt x="41077" y="130969"/>
                </a:cubicBezTo>
                <a:lnTo>
                  <a:pt x="65336" y="292819"/>
                </a:lnTo>
                <a:cubicBezTo>
                  <a:pt x="68833" y="316111"/>
                  <a:pt x="88850" y="333375"/>
                  <a:pt x="112440" y="333375"/>
                </a:cubicBezTo>
                <a:lnTo>
                  <a:pt x="316185" y="333375"/>
                </a:lnTo>
                <a:cubicBezTo>
                  <a:pt x="339775" y="333375"/>
                  <a:pt x="359792" y="316111"/>
                  <a:pt x="363289" y="292819"/>
                </a:cubicBezTo>
                <a:lnTo>
                  <a:pt x="387548" y="130969"/>
                </a:lnTo>
                <a:cubicBezTo>
                  <a:pt x="403696" y="130671"/>
                  <a:pt x="416719" y="117425"/>
                  <a:pt x="416719" y="101203"/>
                </a:cubicBezTo>
                <a:cubicBezTo>
                  <a:pt x="416719" y="84758"/>
                  <a:pt x="403399" y="71438"/>
                  <a:pt x="386953" y="71438"/>
                </a:cubicBezTo>
                <a:cubicBezTo>
                  <a:pt x="370508" y="71438"/>
                  <a:pt x="357188" y="84758"/>
                  <a:pt x="357188" y="101203"/>
                </a:cubicBezTo>
                <a:cubicBezTo>
                  <a:pt x="357188" y="107454"/>
                  <a:pt x="359122" y="113333"/>
                  <a:pt x="362471" y="118095"/>
                </a:cubicBezTo>
                <a:lnTo>
                  <a:pt x="318269" y="151284"/>
                </a:lnTo>
                <a:cubicBezTo>
                  <a:pt x="307181" y="159618"/>
                  <a:pt x="291331" y="156716"/>
                  <a:pt x="283890" y="145033"/>
                </a:cubicBezTo>
                <a:lnTo>
                  <a:pt x="232916" y="64889"/>
                </a:lnTo>
                <a:close/>
              </a:path>
            </a:pathLst>
          </a:custGeom>
          <a:solidFill>
            <a:srgbClr val="C5A575"/>
          </a:solidFill>
          <a:ln/>
        </p:spPr>
      </p:sp>
      <p:sp>
        <p:nvSpPr>
          <p:cNvPr id="28" name="Text 26"/>
          <p:cNvSpPr/>
          <p:nvPr/>
        </p:nvSpPr>
        <p:spPr>
          <a:xfrm>
            <a:off x="1400326" y="7711926"/>
            <a:ext cx="71501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Décision Stratégique</a:t>
            </a:r>
            <a:endParaRPr lang="en-US" sz="1600" dirty="0"/>
          </a:p>
        </p:txBody>
      </p:sp>
      <p:sp>
        <p:nvSpPr>
          <p:cNvPr id="29" name="Text 27"/>
          <p:cNvSpPr/>
          <p:nvPr/>
        </p:nvSpPr>
        <p:spPr>
          <a:xfrm>
            <a:off x="1400326" y="8118326"/>
            <a:ext cx="71374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C'est un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Core Domain</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 c'est là que réside la relation client et la valeur métier.</a:t>
            </a:r>
            <a:endParaRPr lang="en-US" sz="1600" dirty="0"/>
          </a:p>
        </p:txBody>
      </p:sp>
      <p:sp>
        <p:nvSpPr>
          <p:cNvPr id="30" name="Text 28"/>
          <p:cNvSpPr/>
          <p:nvPr/>
        </p:nvSpPr>
        <p:spPr>
          <a:xfrm>
            <a:off x="13468879" y="7737326"/>
            <a:ext cx="2070100" cy="304800"/>
          </a:xfrm>
          <a:prstGeom prst="rect">
            <a:avLst/>
          </a:prstGeom>
          <a:noFill/>
          <a:ln/>
        </p:spPr>
        <p:txBody>
          <a:bodyPr wrap="square" lIns="0" tIns="0" rIns="0" bIns="0" rtlCol="0" anchor="ctr"/>
          <a:lstStyle/>
          <a:p>
            <a:pPr algn="r">
              <a:lnSpc>
                <a:spcPct val="130000"/>
              </a:lnSpc>
            </a:pPr>
            <a:r>
              <a:rPr lang="en-US" sz="1600" dirty="0">
                <a:solidFill>
                  <a:srgbClr val="C5A575"/>
                </a:solidFill>
                <a:latin typeface="MiSans" pitchFamily="34" charset="0"/>
                <a:ea typeface="MiSans" pitchFamily="34" charset="-122"/>
                <a:cs typeface="MiSans" pitchFamily="34" charset="-120"/>
              </a:rPr>
              <a:t>ACTION</a:t>
            </a:r>
            <a:endParaRPr lang="en-US" sz="1600" dirty="0"/>
          </a:p>
        </p:txBody>
      </p:sp>
      <p:sp>
        <p:nvSpPr>
          <p:cNvPr id="31" name="Text 29"/>
          <p:cNvSpPr/>
          <p:nvPr/>
        </p:nvSpPr>
        <p:spPr>
          <a:xfrm>
            <a:off x="13456179" y="8042126"/>
            <a:ext cx="2082800" cy="355600"/>
          </a:xfrm>
          <a:prstGeom prst="rect">
            <a:avLst/>
          </a:prstGeom>
          <a:noFill/>
          <a:ln/>
        </p:spPr>
        <p:txBody>
          <a:bodyPr wrap="square" lIns="0" tIns="0" rIns="0" bIns="0" rtlCol="0" anchor="ctr"/>
          <a:lstStyle/>
          <a:p>
            <a:pPr algn="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Débit local en ACID</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03 — L'ARBRE DE DÉCISION</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Étape 2 : La Frontière — Le Passage de Témoin</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Test de Communication (Helland) :</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Le Retail BE peut-il écrire directement dans la table TRANSACTION de la Payment Factory ?</a:t>
            </a:r>
            <a:endParaRPr lang="en-US" sz="1600" dirty="0"/>
          </a:p>
        </p:txBody>
      </p:sp>
      <p:sp>
        <p:nvSpPr>
          <p:cNvPr id="7" name="Shape 5"/>
          <p:cNvSpPr/>
          <p:nvPr/>
        </p:nvSpPr>
        <p:spPr>
          <a:xfrm>
            <a:off x="512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82181A">
              <a:alpha val="30196"/>
            </a:srgbClr>
          </a:solidFill>
          <a:ln/>
        </p:spPr>
      </p:sp>
      <p:sp>
        <p:nvSpPr>
          <p:cNvPr id="9" name="Shape 7"/>
          <p:cNvSpPr/>
          <p:nvPr/>
        </p:nvSpPr>
        <p:spPr>
          <a:xfrm>
            <a:off x="949476" y="308942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82848" y="82848"/>
                </a:moveTo>
                <a:cubicBezTo>
                  <a:pt x="87511" y="78184"/>
                  <a:pt x="95052" y="78184"/>
                  <a:pt x="99665" y="82848"/>
                </a:cubicBezTo>
                <a:lnTo>
                  <a:pt x="126950" y="110133"/>
                </a:lnTo>
                <a:lnTo>
                  <a:pt x="154236" y="82848"/>
                </a:lnTo>
                <a:cubicBezTo>
                  <a:pt x="158899" y="78184"/>
                  <a:pt x="166439" y="78184"/>
                  <a:pt x="171053" y="82848"/>
                </a:cubicBezTo>
                <a:cubicBezTo>
                  <a:pt x="175667" y="87511"/>
                  <a:pt x="175716" y="95052"/>
                  <a:pt x="171053" y="99665"/>
                </a:cubicBezTo>
                <a:lnTo>
                  <a:pt x="143768" y="126950"/>
                </a:lnTo>
                <a:lnTo>
                  <a:pt x="171053" y="154236"/>
                </a:lnTo>
                <a:cubicBezTo>
                  <a:pt x="175716" y="158899"/>
                  <a:pt x="175716" y="166439"/>
                  <a:pt x="171053" y="171053"/>
                </a:cubicBezTo>
                <a:cubicBezTo>
                  <a:pt x="166390" y="175667"/>
                  <a:pt x="158849" y="175716"/>
                  <a:pt x="154236" y="171053"/>
                </a:cubicBezTo>
                <a:lnTo>
                  <a:pt x="126950" y="143768"/>
                </a:lnTo>
                <a:lnTo>
                  <a:pt x="99665" y="171053"/>
                </a:lnTo>
                <a:cubicBezTo>
                  <a:pt x="95002" y="175716"/>
                  <a:pt x="87461" y="175716"/>
                  <a:pt x="82848" y="171053"/>
                </a:cubicBezTo>
                <a:cubicBezTo>
                  <a:pt x="78234" y="166390"/>
                  <a:pt x="78184" y="158849"/>
                  <a:pt x="82848" y="154236"/>
                </a:cubicBezTo>
                <a:lnTo>
                  <a:pt x="110133" y="126950"/>
                </a:lnTo>
                <a:lnTo>
                  <a:pt x="82848" y="99665"/>
                </a:lnTo>
                <a:cubicBezTo>
                  <a:pt x="78184" y="95002"/>
                  <a:pt x="78184" y="87461"/>
                  <a:pt x="82848" y="82848"/>
                </a:cubicBezTo>
                <a:close/>
              </a:path>
            </a:pathLst>
          </a:custGeom>
          <a:solidFill>
            <a:srgbClr val="FF6467"/>
          </a:solidFill>
          <a:ln/>
        </p:spPr>
      </p:sp>
      <p:sp>
        <p:nvSpPr>
          <p:cNvPr id="10" name="Text 8"/>
          <p:cNvSpPr/>
          <p:nvPr/>
        </p:nvSpPr>
        <p:spPr>
          <a:xfrm>
            <a:off x="1533676" y="3013224"/>
            <a:ext cx="21209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 Tentation</a:t>
            </a:r>
            <a:endParaRPr lang="en-US" sz="1600" dirty="0"/>
          </a:p>
        </p:txBody>
      </p:sp>
      <p:sp>
        <p:nvSpPr>
          <p:cNvPr id="11" name="Shape 9"/>
          <p:cNvSpPr/>
          <p:nvPr/>
        </p:nvSpPr>
        <p:spPr>
          <a:xfrm>
            <a:off x="776514" y="3729262"/>
            <a:ext cx="6956576" cy="1178076"/>
          </a:xfrm>
          <a:custGeom>
            <a:avLst/>
            <a:gdLst/>
            <a:ahLst/>
            <a:cxnLst/>
            <a:rect l="l" t="t" r="r" b="b"/>
            <a:pathLst>
              <a:path w="6956576" h="1178076">
                <a:moveTo>
                  <a:pt x="101597" y="0"/>
                </a:moveTo>
                <a:lnTo>
                  <a:pt x="6854979" y="0"/>
                </a:lnTo>
                <a:cubicBezTo>
                  <a:pt x="6911090" y="0"/>
                  <a:pt x="6956576" y="45487"/>
                  <a:pt x="6956576" y="101597"/>
                </a:cubicBezTo>
                <a:lnTo>
                  <a:pt x="6956576" y="1076479"/>
                </a:lnTo>
                <a:cubicBezTo>
                  <a:pt x="6956576" y="1132590"/>
                  <a:pt x="6911090" y="1178076"/>
                  <a:pt x="6854979" y="1178076"/>
                </a:cubicBezTo>
                <a:lnTo>
                  <a:pt x="101597" y="1178076"/>
                </a:lnTo>
                <a:cubicBezTo>
                  <a:pt x="45524" y="1178076"/>
                  <a:pt x="0" y="1132552"/>
                  <a:pt x="0" y="1076479"/>
                </a:cubicBezTo>
                <a:lnTo>
                  <a:pt x="0" y="101597"/>
                </a:lnTo>
                <a:cubicBezTo>
                  <a:pt x="0" y="45524"/>
                  <a:pt x="45524" y="0"/>
                  <a:pt x="101597" y="0"/>
                </a:cubicBezTo>
                <a:close/>
              </a:path>
            </a:pathLst>
          </a:custGeom>
          <a:solidFill>
            <a:srgbClr val="82181A">
              <a:alpha val="20000"/>
            </a:srgbClr>
          </a:solidFill>
          <a:ln w="9676">
            <a:solidFill>
              <a:srgbClr val="FF6467">
                <a:alpha val="30196"/>
              </a:srgbClr>
            </a:solidFill>
            <a:prstDash val="solid"/>
          </a:ln>
        </p:spPr>
      </p:sp>
      <p:sp>
        <p:nvSpPr>
          <p:cNvPr id="12" name="Text 10"/>
          <p:cNvSpPr/>
          <p:nvPr/>
        </p:nvSpPr>
        <p:spPr>
          <a:xfrm>
            <a:off x="984552" y="3937310"/>
            <a:ext cx="6654800" cy="355600"/>
          </a:xfrm>
          <a:prstGeom prst="rect">
            <a:avLst/>
          </a:prstGeom>
          <a:noFill/>
          <a:ln/>
        </p:spPr>
        <p:txBody>
          <a:bodyPr wrap="square" lIns="0" tIns="0" rIns="0" bIns="0" rtlCol="0" anchor="ctr"/>
          <a:lstStyle/>
          <a:p>
            <a:pPr>
              <a:lnSpc>
                <a:spcPct val="130000"/>
              </a:lnSpc>
            </a:pPr>
            <a:r>
              <a:rPr lang="en-US" sz="1800" dirty="0">
                <a:solidFill>
                  <a:srgbClr val="E8E9EB"/>
                </a:solidFill>
                <a:latin typeface="Quattrocento Sans" pitchFamily="34" charset="0"/>
                <a:ea typeface="Quattrocento Sans" pitchFamily="34" charset="-122"/>
                <a:cs typeface="Quattrocento Sans" pitchFamily="34" charset="-120"/>
              </a:rPr>
              <a:t>Écriture directe cross-context</a:t>
            </a:r>
            <a:endParaRPr lang="en-US" sz="1600" dirty="0"/>
          </a:p>
        </p:txBody>
      </p:sp>
      <p:sp>
        <p:nvSpPr>
          <p:cNvPr id="13" name="Text 11"/>
          <p:cNvSpPr/>
          <p:nvPr/>
        </p:nvSpPr>
        <p:spPr>
          <a:xfrm>
            <a:off x="984552" y="4394510"/>
            <a:ext cx="6642100" cy="304800"/>
          </a:xfrm>
          <a:prstGeom prst="rect">
            <a:avLst/>
          </a:prstGeom>
          <a:noFill/>
          <a:ln/>
        </p:spPr>
        <p:txBody>
          <a:bodyPr wrap="square" lIns="0" tIns="0" rIns="0" bIns="0" rtlCol="0" anchor="ctr"/>
          <a:lstStyle/>
          <a:p>
            <a:pPr>
              <a:lnSpc>
                <a:spcPct val="130000"/>
              </a:lnSpc>
            </a:pPr>
            <a:r>
              <a:rPr lang="en-US" sz="1600" dirty="0">
                <a:solidFill>
                  <a:srgbClr val="FFA2A2"/>
                </a:solidFill>
                <a:latin typeface="MiSans" pitchFamily="34" charset="0"/>
                <a:ea typeface="MiSans" pitchFamily="34" charset="-122"/>
                <a:cs typeface="MiSans" pitchFamily="34" charset="-120"/>
              </a:rPr>
              <a:t>INSERT INTO factory.transactions ...</a:t>
            </a:r>
            <a:endParaRPr lang="en-US" sz="1600" dirty="0"/>
          </a:p>
        </p:txBody>
      </p:sp>
      <p:sp>
        <p:nvSpPr>
          <p:cNvPr id="14" name="Shape 12"/>
          <p:cNvSpPr/>
          <p:nvPr/>
        </p:nvSpPr>
        <p:spPr>
          <a:xfrm>
            <a:off x="797076" y="511538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15" name="Text 13"/>
          <p:cNvSpPr/>
          <p:nvPr/>
        </p:nvSpPr>
        <p:spPr>
          <a:xfrm>
            <a:off x="1178076" y="5064584"/>
            <a:ext cx="65532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Violation de souveraineté</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La Factory perd le contrôle de ses données</a:t>
            </a:r>
            <a:endParaRPr lang="en-US" sz="1600" dirty="0"/>
          </a:p>
        </p:txBody>
      </p:sp>
      <p:sp>
        <p:nvSpPr>
          <p:cNvPr id="16" name="Shape 14"/>
          <p:cNvSpPr/>
          <p:nvPr/>
        </p:nvSpPr>
        <p:spPr>
          <a:xfrm>
            <a:off x="797076" y="552178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17" name="Text 15"/>
          <p:cNvSpPr/>
          <p:nvPr/>
        </p:nvSpPr>
        <p:spPr>
          <a:xfrm>
            <a:off x="1178076" y="5470984"/>
            <a:ext cx="62230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Couplage fatal</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Changement dans un contexte = impact sur l'autre</a:t>
            </a:r>
            <a:endParaRPr lang="en-US" sz="1600" dirty="0"/>
          </a:p>
        </p:txBody>
      </p:sp>
      <p:sp>
        <p:nvSpPr>
          <p:cNvPr id="18" name="Shape 16"/>
          <p:cNvSpPr/>
          <p:nvPr/>
        </p:nvSpPr>
        <p:spPr>
          <a:xfrm>
            <a:off x="797076" y="592818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19" name="Text 17"/>
          <p:cNvSpPr/>
          <p:nvPr/>
        </p:nvSpPr>
        <p:spPr>
          <a:xfrm>
            <a:off x="1178076" y="5877384"/>
            <a:ext cx="61468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Impossible à scaler</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Chaque nouveau pays complexifie la Factory</a:t>
            </a:r>
            <a:endParaRPr lang="en-US" sz="1600" dirty="0"/>
          </a:p>
        </p:txBody>
      </p:sp>
      <p:sp>
        <p:nvSpPr>
          <p:cNvPr id="20" name="Shape 18"/>
          <p:cNvSpPr/>
          <p:nvPr/>
        </p:nvSpPr>
        <p:spPr>
          <a:xfrm>
            <a:off x="8259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C5A575">
                <a:alpha val="30196"/>
              </a:srgbClr>
            </a:solidFill>
            <a:prstDash val="solid"/>
          </a:ln>
        </p:spPr>
      </p:sp>
      <p:sp>
        <p:nvSpPr>
          <p:cNvPr id="21" name="Shape 19"/>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0D542B">
              <a:alpha val="30196"/>
            </a:srgbClr>
          </a:solidFill>
          <a:ln/>
        </p:spPr>
      </p:sp>
      <p:sp>
        <p:nvSpPr>
          <p:cNvPr id="22" name="Shape 20"/>
          <p:cNvSpPr/>
          <p:nvPr/>
        </p:nvSpPr>
        <p:spPr>
          <a:xfrm>
            <a:off x="8696476" y="308942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05DF72"/>
          </a:solidFill>
          <a:ln/>
        </p:spPr>
      </p:sp>
      <p:sp>
        <p:nvSpPr>
          <p:cNvPr id="23" name="Text 21"/>
          <p:cNvSpPr/>
          <p:nvPr/>
        </p:nvSpPr>
        <p:spPr>
          <a:xfrm>
            <a:off x="9280676" y="3013224"/>
            <a:ext cx="2692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 Solution DDD</a:t>
            </a:r>
            <a:endParaRPr lang="en-US" sz="1600" dirty="0"/>
          </a:p>
        </p:txBody>
      </p:sp>
      <p:sp>
        <p:nvSpPr>
          <p:cNvPr id="24" name="Shape 22"/>
          <p:cNvSpPr/>
          <p:nvPr/>
        </p:nvSpPr>
        <p:spPr>
          <a:xfrm>
            <a:off x="8523514" y="3729262"/>
            <a:ext cx="6956576" cy="1178076"/>
          </a:xfrm>
          <a:custGeom>
            <a:avLst/>
            <a:gdLst/>
            <a:ahLst/>
            <a:cxnLst/>
            <a:rect l="l" t="t" r="r" b="b"/>
            <a:pathLst>
              <a:path w="6956576" h="1178076">
                <a:moveTo>
                  <a:pt x="101597" y="0"/>
                </a:moveTo>
                <a:lnTo>
                  <a:pt x="6854979" y="0"/>
                </a:lnTo>
                <a:cubicBezTo>
                  <a:pt x="6911090" y="0"/>
                  <a:pt x="6956576" y="45487"/>
                  <a:pt x="6956576" y="101597"/>
                </a:cubicBezTo>
                <a:lnTo>
                  <a:pt x="6956576" y="1076479"/>
                </a:lnTo>
                <a:cubicBezTo>
                  <a:pt x="6956576" y="1132590"/>
                  <a:pt x="6911090" y="1178076"/>
                  <a:pt x="6854979" y="1178076"/>
                </a:cubicBezTo>
                <a:lnTo>
                  <a:pt x="101597" y="1178076"/>
                </a:lnTo>
                <a:cubicBezTo>
                  <a:pt x="45524" y="1178076"/>
                  <a:pt x="0" y="1132552"/>
                  <a:pt x="0" y="1076479"/>
                </a:cubicBezTo>
                <a:lnTo>
                  <a:pt x="0" y="101597"/>
                </a:lnTo>
                <a:cubicBezTo>
                  <a:pt x="0" y="45524"/>
                  <a:pt x="45524" y="0"/>
                  <a:pt x="101597" y="0"/>
                </a:cubicBezTo>
                <a:close/>
              </a:path>
            </a:pathLst>
          </a:custGeom>
          <a:solidFill>
            <a:srgbClr val="0D542B">
              <a:alpha val="20000"/>
            </a:srgbClr>
          </a:solidFill>
          <a:ln w="9676">
            <a:solidFill>
              <a:srgbClr val="05DF72">
                <a:alpha val="30196"/>
              </a:srgbClr>
            </a:solidFill>
            <a:prstDash val="solid"/>
          </a:ln>
        </p:spPr>
      </p:sp>
      <p:sp>
        <p:nvSpPr>
          <p:cNvPr id="25" name="Text 23"/>
          <p:cNvSpPr/>
          <p:nvPr/>
        </p:nvSpPr>
        <p:spPr>
          <a:xfrm>
            <a:off x="8731552" y="3937310"/>
            <a:ext cx="6654800" cy="355600"/>
          </a:xfrm>
          <a:prstGeom prst="rect">
            <a:avLst/>
          </a:prstGeom>
          <a:noFill/>
          <a:ln/>
        </p:spPr>
        <p:txBody>
          <a:bodyPr wrap="square" lIns="0" tIns="0" rIns="0" bIns="0" rtlCol="0" anchor="ctr"/>
          <a:lstStyle/>
          <a:p>
            <a:pPr>
              <a:lnSpc>
                <a:spcPct val="130000"/>
              </a:lnSpc>
            </a:pPr>
            <a:r>
              <a:rPr lang="en-US" sz="1800" dirty="0">
                <a:solidFill>
                  <a:srgbClr val="E8E9EB"/>
                </a:solidFill>
                <a:latin typeface="Quattrocento Sans" pitchFamily="34" charset="0"/>
                <a:ea typeface="Quattrocento Sans" pitchFamily="34" charset="-122"/>
                <a:cs typeface="Quattrocento Sans" pitchFamily="34" charset="-120"/>
              </a:rPr>
              <a:t>Communication par Émissaire</a:t>
            </a:r>
            <a:endParaRPr lang="en-US" sz="1600" dirty="0"/>
          </a:p>
        </p:txBody>
      </p:sp>
      <p:sp>
        <p:nvSpPr>
          <p:cNvPr id="26" name="Text 24"/>
          <p:cNvSpPr/>
          <p:nvPr/>
        </p:nvSpPr>
        <p:spPr>
          <a:xfrm>
            <a:off x="8731552" y="4394510"/>
            <a:ext cx="6642100" cy="304800"/>
          </a:xfrm>
          <a:prstGeom prst="rect">
            <a:avLst/>
          </a:prstGeom>
          <a:noFill/>
          <a:ln/>
        </p:spPr>
        <p:txBody>
          <a:bodyPr wrap="square" lIns="0" tIns="0" rIns="0" bIns="0" rtlCol="0" anchor="ctr"/>
          <a:lstStyle/>
          <a:p>
            <a:pPr>
              <a:lnSpc>
                <a:spcPct val="130000"/>
              </a:lnSpc>
            </a:pPr>
            <a:r>
              <a:rPr lang="en-US" sz="1600" dirty="0">
                <a:solidFill>
                  <a:srgbClr val="7BF1A8"/>
                </a:solidFill>
                <a:latin typeface="MiSans" pitchFamily="34" charset="0"/>
                <a:ea typeface="MiSans" pitchFamily="34" charset="-122"/>
                <a:cs typeface="MiSans" pitchFamily="34" charset="-120"/>
              </a:rPr>
              <a:t>publish("PaymentInstruction", {...})</a:t>
            </a:r>
            <a:endParaRPr lang="en-US" sz="1600" dirty="0"/>
          </a:p>
        </p:txBody>
      </p:sp>
      <p:sp>
        <p:nvSpPr>
          <p:cNvPr id="27" name="Shape 25"/>
          <p:cNvSpPr/>
          <p:nvPr/>
        </p:nvSpPr>
        <p:spPr>
          <a:xfrm>
            <a:off x="8544076" y="511538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28" name="Text 26"/>
          <p:cNvSpPr/>
          <p:nvPr/>
        </p:nvSpPr>
        <p:spPr>
          <a:xfrm>
            <a:off x="8925076" y="5064584"/>
            <a:ext cx="60325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Souveraineté préservée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Chaque contexte maîtrise ses données</a:t>
            </a:r>
            <a:endParaRPr lang="en-US" sz="1600" dirty="0"/>
          </a:p>
        </p:txBody>
      </p:sp>
      <p:sp>
        <p:nvSpPr>
          <p:cNvPr id="29" name="Shape 27"/>
          <p:cNvSpPr/>
          <p:nvPr/>
        </p:nvSpPr>
        <p:spPr>
          <a:xfrm>
            <a:off x="8544076" y="552178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30" name="Text 28"/>
          <p:cNvSpPr/>
          <p:nvPr/>
        </p:nvSpPr>
        <p:spPr>
          <a:xfrm>
            <a:off x="8925076" y="5470984"/>
            <a:ext cx="5219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Couplage faible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Contrat d'interface stable et versionné</a:t>
            </a:r>
            <a:endParaRPr lang="en-US" sz="1600" dirty="0"/>
          </a:p>
        </p:txBody>
      </p:sp>
      <p:sp>
        <p:nvSpPr>
          <p:cNvPr id="31" name="Shape 29"/>
          <p:cNvSpPr/>
          <p:nvPr/>
        </p:nvSpPr>
        <p:spPr>
          <a:xfrm>
            <a:off x="8544076" y="592818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32" name="Text 30"/>
          <p:cNvSpPr/>
          <p:nvPr/>
        </p:nvSpPr>
        <p:spPr>
          <a:xfrm>
            <a:off x="8925076" y="5877384"/>
            <a:ext cx="4673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Scalabilité</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Ajout d'un pays = nouveau subscriber</a:t>
            </a:r>
            <a:endParaRPr lang="en-US" sz="1600" dirty="0"/>
          </a:p>
        </p:txBody>
      </p:sp>
      <p:sp>
        <p:nvSpPr>
          <p:cNvPr id="33" name="Shape 31"/>
          <p:cNvSpPr/>
          <p:nvPr/>
        </p:nvSpPr>
        <p:spPr>
          <a:xfrm>
            <a:off x="512838" y="7503890"/>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34" name="Shape 32"/>
          <p:cNvSpPr/>
          <p:nvPr/>
        </p:nvSpPr>
        <p:spPr>
          <a:xfrm>
            <a:off x="771676" y="7877026"/>
            <a:ext cx="381000" cy="381000"/>
          </a:xfrm>
          <a:custGeom>
            <a:avLst/>
            <a:gdLst/>
            <a:ahLst/>
            <a:cxnLst/>
            <a:rect l="l" t="t" r="r" b="b"/>
            <a:pathLst>
              <a:path w="381000" h="381000">
                <a:moveTo>
                  <a:pt x="190500" y="0"/>
                </a:moveTo>
                <a:cubicBezTo>
                  <a:pt x="193923" y="0"/>
                  <a:pt x="197346" y="744"/>
                  <a:pt x="200471" y="2158"/>
                </a:cubicBezTo>
                <a:lnTo>
                  <a:pt x="340668" y="61615"/>
                </a:lnTo>
                <a:cubicBezTo>
                  <a:pt x="357039" y="68535"/>
                  <a:pt x="369243" y="84683"/>
                  <a:pt x="369168" y="104180"/>
                </a:cubicBezTo>
                <a:cubicBezTo>
                  <a:pt x="368796" y="177998"/>
                  <a:pt x="338435" y="313060"/>
                  <a:pt x="210220" y="374452"/>
                </a:cubicBezTo>
                <a:cubicBezTo>
                  <a:pt x="197793" y="380405"/>
                  <a:pt x="183356" y="380405"/>
                  <a:pt x="170929" y="374452"/>
                </a:cubicBezTo>
                <a:cubicBezTo>
                  <a:pt x="42639" y="313060"/>
                  <a:pt x="12353" y="177998"/>
                  <a:pt x="11981" y="104180"/>
                </a:cubicBezTo>
                <a:cubicBezTo>
                  <a:pt x="11906" y="84683"/>
                  <a:pt x="24110" y="68535"/>
                  <a:pt x="40481" y="61615"/>
                </a:cubicBezTo>
                <a:lnTo>
                  <a:pt x="180603" y="2158"/>
                </a:lnTo>
                <a:cubicBezTo>
                  <a:pt x="183728" y="744"/>
                  <a:pt x="187077" y="0"/>
                  <a:pt x="190500" y="0"/>
                </a:cubicBezTo>
                <a:close/>
                <a:moveTo>
                  <a:pt x="190500" y="49709"/>
                </a:moveTo>
                <a:lnTo>
                  <a:pt x="190500" y="331068"/>
                </a:lnTo>
                <a:cubicBezTo>
                  <a:pt x="293191" y="281360"/>
                  <a:pt x="320799" y="171227"/>
                  <a:pt x="321469" y="105296"/>
                </a:cubicBezTo>
                <a:lnTo>
                  <a:pt x="190500" y="49783"/>
                </a:lnTo>
                <a:lnTo>
                  <a:pt x="190500" y="49783"/>
                </a:lnTo>
                <a:close/>
              </a:path>
            </a:pathLst>
          </a:custGeom>
          <a:solidFill>
            <a:srgbClr val="C5A575"/>
          </a:solidFill>
          <a:ln/>
        </p:spPr>
      </p:sp>
      <p:sp>
        <p:nvSpPr>
          <p:cNvPr id="35" name="Text 33"/>
          <p:cNvSpPr/>
          <p:nvPr/>
        </p:nvSpPr>
        <p:spPr>
          <a:xfrm>
            <a:off x="1400326" y="7711926"/>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Principe Fondamental</a:t>
            </a:r>
            <a:endParaRPr lang="en-US" sz="1600" dirty="0"/>
          </a:p>
        </p:txBody>
      </p:sp>
      <p:sp>
        <p:nvSpPr>
          <p:cNvPr id="36" name="Text 34"/>
          <p:cNvSpPr/>
          <p:nvPr/>
        </p:nvSpPr>
        <p:spPr>
          <a:xfrm>
            <a:off x="1400326" y="8118326"/>
            <a:ext cx="14236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JAMAIS</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d'accès direct à la base d'un autre Bounded Context. Toujours passer par des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Émissaires</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(messages) qui respectent le contrat d'interface.</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03 — L'ARBRE DE DÉCISION</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Étape 3 : Le Royaume Payment Factory — L'Exécutant</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Test du Langage :</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Quel vocabulaire métier est utilisé dans ce contexte ?</a:t>
            </a:r>
            <a:endParaRPr lang="en-US" sz="1600" dirty="0"/>
          </a:p>
        </p:txBody>
      </p:sp>
      <p:sp>
        <p:nvSpPr>
          <p:cNvPr id="7" name="Shape 5"/>
          <p:cNvSpPr/>
          <p:nvPr/>
        </p:nvSpPr>
        <p:spPr>
          <a:xfrm>
            <a:off x="512838" y="2652788"/>
            <a:ext cx="7477276" cy="5292876"/>
          </a:xfrm>
          <a:custGeom>
            <a:avLst/>
            <a:gdLst/>
            <a:ahLst/>
            <a:cxnLst/>
            <a:rect l="l" t="t" r="r" b="b"/>
            <a:pathLst>
              <a:path w="7477276" h="5292876">
                <a:moveTo>
                  <a:pt x="101623" y="0"/>
                </a:moveTo>
                <a:lnTo>
                  <a:pt x="7375653" y="0"/>
                </a:lnTo>
                <a:cubicBezTo>
                  <a:pt x="7431778" y="0"/>
                  <a:pt x="7477276" y="45498"/>
                  <a:pt x="7477276" y="101623"/>
                </a:cubicBezTo>
                <a:lnTo>
                  <a:pt x="7477276" y="5191253"/>
                </a:lnTo>
                <a:cubicBezTo>
                  <a:pt x="7477276" y="5247378"/>
                  <a:pt x="7431778" y="5292876"/>
                  <a:pt x="7375653" y="5292876"/>
                </a:cubicBezTo>
                <a:lnTo>
                  <a:pt x="101623" y="5292876"/>
                </a:lnTo>
                <a:cubicBezTo>
                  <a:pt x="45498" y="5292876"/>
                  <a:pt x="0" y="5247378"/>
                  <a:pt x="0" y="5191253"/>
                </a:cubicBezTo>
                <a:lnTo>
                  <a:pt x="0" y="101623"/>
                </a:lnTo>
                <a:cubicBezTo>
                  <a:pt x="0" y="45536"/>
                  <a:pt x="45536" y="0"/>
                  <a:pt x="101623"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82181A">
              <a:alpha val="30196"/>
            </a:srgbClr>
          </a:solidFill>
          <a:ln/>
        </p:spPr>
      </p:sp>
      <p:sp>
        <p:nvSpPr>
          <p:cNvPr id="9" name="Shape 7"/>
          <p:cNvSpPr/>
          <p:nvPr/>
        </p:nvSpPr>
        <p:spPr>
          <a:xfrm>
            <a:off x="981226" y="3089424"/>
            <a:ext cx="190500" cy="254000"/>
          </a:xfrm>
          <a:custGeom>
            <a:avLst/>
            <a:gdLst/>
            <a:ahLst/>
            <a:cxnLst/>
            <a:rect l="l" t="t" r="r" b="b"/>
            <a:pathLst>
              <a:path w="190500" h="254000">
                <a:moveTo>
                  <a:pt x="27335" y="36413"/>
                </a:moveTo>
                <a:cubicBezTo>
                  <a:pt x="21134" y="30212"/>
                  <a:pt x="11063" y="30212"/>
                  <a:pt x="4862" y="36413"/>
                </a:cubicBezTo>
                <a:cubicBezTo>
                  <a:pt x="-1339" y="42614"/>
                  <a:pt x="-1339" y="52685"/>
                  <a:pt x="4862" y="58886"/>
                </a:cubicBezTo>
                <a:lnTo>
                  <a:pt x="73025" y="127000"/>
                </a:lnTo>
                <a:lnTo>
                  <a:pt x="4911" y="195163"/>
                </a:lnTo>
                <a:cubicBezTo>
                  <a:pt x="-1290" y="201364"/>
                  <a:pt x="-1290" y="211435"/>
                  <a:pt x="4911" y="217636"/>
                </a:cubicBezTo>
                <a:cubicBezTo>
                  <a:pt x="11113" y="223838"/>
                  <a:pt x="21183" y="223838"/>
                  <a:pt x="27384" y="217636"/>
                </a:cubicBezTo>
                <a:lnTo>
                  <a:pt x="95498" y="149473"/>
                </a:lnTo>
                <a:lnTo>
                  <a:pt x="163661" y="217587"/>
                </a:lnTo>
                <a:cubicBezTo>
                  <a:pt x="169863" y="223788"/>
                  <a:pt x="179933" y="223788"/>
                  <a:pt x="186134" y="217587"/>
                </a:cubicBezTo>
                <a:cubicBezTo>
                  <a:pt x="192336" y="211386"/>
                  <a:pt x="192336" y="201315"/>
                  <a:pt x="186134" y="195114"/>
                </a:cubicBezTo>
                <a:lnTo>
                  <a:pt x="117971" y="127000"/>
                </a:lnTo>
                <a:lnTo>
                  <a:pt x="186085" y="58837"/>
                </a:lnTo>
                <a:cubicBezTo>
                  <a:pt x="192286" y="52636"/>
                  <a:pt x="192286" y="42565"/>
                  <a:pt x="186085" y="36364"/>
                </a:cubicBezTo>
                <a:cubicBezTo>
                  <a:pt x="179884" y="30163"/>
                  <a:pt x="169813" y="30163"/>
                  <a:pt x="163612" y="36364"/>
                </a:cubicBezTo>
                <a:lnTo>
                  <a:pt x="95498" y="104527"/>
                </a:lnTo>
                <a:lnTo>
                  <a:pt x="27335" y="36413"/>
                </a:lnTo>
                <a:close/>
              </a:path>
            </a:pathLst>
          </a:custGeom>
          <a:solidFill>
            <a:srgbClr val="FF6467"/>
          </a:solidFill>
          <a:ln/>
        </p:spPr>
      </p:sp>
      <p:sp>
        <p:nvSpPr>
          <p:cNvPr id="10" name="Text 8"/>
          <p:cNvSpPr/>
          <p:nvPr/>
        </p:nvSpPr>
        <p:spPr>
          <a:xfrm>
            <a:off x="1533676" y="3013224"/>
            <a:ext cx="2921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On n'entend PLUS</a:t>
            </a:r>
            <a:endParaRPr lang="en-US" sz="1600" dirty="0"/>
          </a:p>
        </p:txBody>
      </p:sp>
      <p:sp>
        <p:nvSpPr>
          <p:cNvPr id="11" name="Shape 9"/>
          <p:cNvSpPr/>
          <p:nvPr/>
        </p:nvSpPr>
        <p:spPr>
          <a:xfrm>
            <a:off x="783771" y="3724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82181A">
              <a:alpha val="10196"/>
            </a:srgbClr>
          </a:solidFill>
          <a:ln/>
        </p:spPr>
      </p:sp>
      <p:sp>
        <p:nvSpPr>
          <p:cNvPr id="12" name="Shape 10"/>
          <p:cNvSpPr/>
          <p:nvPr/>
        </p:nvSpPr>
        <p:spPr>
          <a:xfrm>
            <a:off x="783771" y="3724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FF6467"/>
          </a:solidFill>
          <a:ln/>
        </p:spPr>
      </p:sp>
      <p:sp>
        <p:nvSpPr>
          <p:cNvPr id="13" name="Text 11"/>
          <p:cNvSpPr/>
          <p:nvPr/>
        </p:nvSpPr>
        <p:spPr>
          <a:xfrm>
            <a:off x="948267" y="3876824"/>
            <a:ext cx="6743700" cy="304800"/>
          </a:xfrm>
          <a:prstGeom prst="rect">
            <a:avLst/>
          </a:prstGeom>
          <a:noFill/>
          <a:ln/>
        </p:spPr>
        <p:txBody>
          <a:bodyPr wrap="square" lIns="0" tIns="0" rIns="0" bIns="0" rtlCol="0" anchor="ctr"/>
          <a:lstStyle/>
          <a:p>
            <a:pPr>
              <a:lnSpc>
                <a:spcPct val="130000"/>
              </a:lnSpc>
            </a:pPr>
            <a:r>
              <a:rPr lang="en-US" sz="1600" dirty="0">
                <a:solidFill>
                  <a:srgbClr val="E8E9EB">
                    <a:alpha val="50000"/>
                  </a:srgbClr>
                </a:solidFill>
                <a:latin typeface="Quattrocento Sans" pitchFamily="34" charset="0"/>
                <a:ea typeface="Quattrocento Sans" pitchFamily="34" charset="-122"/>
                <a:cs typeface="Quattrocento Sans" pitchFamily="34" charset="-120"/>
              </a:rPr>
              <a:t>"Client VIP"</a:t>
            </a:r>
            <a:endParaRPr lang="en-US" sz="1600" dirty="0"/>
          </a:p>
        </p:txBody>
      </p:sp>
      <p:sp>
        <p:nvSpPr>
          <p:cNvPr id="14" name="Text 12"/>
          <p:cNvSpPr/>
          <p:nvPr/>
        </p:nvSpPr>
        <p:spPr>
          <a:xfrm>
            <a:off x="948267" y="4181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Concept marketing du Retail</a:t>
            </a:r>
            <a:endParaRPr lang="en-US" sz="1600" dirty="0"/>
          </a:p>
        </p:txBody>
      </p:sp>
      <p:sp>
        <p:nvSpPr>
          <p:cNvPr id="15" name="Shape 13"/>
          <p:cNvSpPr/>
          <p:nvPr/>
        </p:nvSpPr>
        <p:spPr>
          <a:xfrm>
            <a:off x="783771" y="4740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82181A">
              <a:alpha val="10196"/>
            </a:srgbClr>
          </a:solidFill>
          <a:ln/>
        </p:spPr>
      </p:sp>
      <p:sp>
        <p:nvSpPr>
          <p:cNvPr id="16" name="Shape 14"/>
          <p:cNvSpPr/>
          <p:nvPr/>
        </p:nvSpPr>
        <p:spPr>
          <a:xfrm>
            <a:off x="783771" y="4740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FF6467"/>
          </a:solidFill>
          <a:ln/>
        </p:spPr>
      </p:sp>
      <p:sp>
        <p:nvSpPr>
          <p:cNvPr id="17" name="Text 15"/>
          <p:cNvSpPr/>
          <p:nvPr/>
        </p:nvSpPr>
        <p:spPr>
          <a:xfrm>
            <a:off x="948267" y="4892824"/>
            <a:ext cx="6743700" cy="304800"/>
          </a:xfrm>
          <a:prstGeom prst="rect">
            <a:avLst/>
          </a:prstGeom>
          <a:noFill/>
          <a:ln/>
        </p:spPr>
        <p:txBody>
          <a:bodyPr wrap="square" lIns="0" tIns="0" rIns="0" bIns="0" rtlCol="0" anchor="ctr"/>
          <a:lstStyle/>
          <a:p>
            <a:pPr>
              <a:lnSpc>
                <a:spcPct val="130000"/>
              </a:lnSpc>
            </a:pPr>
            <a:r>
              <a:rPr lang="en-US" sz="1600" dirty="0">
                <a:solidFill>
                  <a:srgbClr val="E8E9EB">
                    <a:alpha val="50000"/>
                  </a:srgbClr>
                </a:solidFill>
                <a:latin typeface="Quattrocento Sans" pitchFamily="34" charset="0"/>
                <a:ea typeface="Quattrocento Sans" pitchFamily="34" charset="-122"/>
                <a:cs typeface="Quattrocento Sans" pitchFamily="34" charset="-120"/>
              </a:rPr>
              <a:t>"Solde prévisionnel"</a:t>
            </a:r>
            <a:endParaRPr lang="en-US" sz="1600" dirty="0"/>
          </a:p>
        </p:txBody>
      </p:sp>
      <p:sp>
        <p:nvSpPr>
          <p:cNvPr id="18" name="Text 16"/>
          <p:cNvSpPr/>
          <p:nvPr/>
        </p:nvSpPr>
        <p:spPr>
          <a:xfrm>
            <a:off x="948267" y="5197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Calcul métier du compte</a:t>
            </a:r>
            <a:endParaRPr lang="en-US" sz="1600" dirty="0"/>
          </a:p>
        </p:txBody>
      </p:sp>
      <p:sp>
        <p:nvSpPr>
          <p:cNvPr id="19" name="Shape 17"/>
          <p:cNvSpPr/>
          <p:nvPr/>
        </p:nvSpPr>
        <p:spPr>
          <a:xfrm>
            <a:off x="783771" y="5756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82181A">
              <a:alpha val="10196"/>
            </a:srgbClr>
          </a:solidFill>
          <a:ln/>
        </p:spPr>
      </p:sp>
      <p:sp>
        <p:nvSpPr>
          <p:cNvPr id="20" name="Shape 18"/>
          <p:cNvSpPr/>
          <p:nvPr/>
        </p:nvSpPr>
        <p:spPr>
          <a:xfrm>
            <a:off x="783771" y="5756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FF6467"/>
          </a:solidFill>
          <a:ln/>
        </p:spPr>
      </p:sp>
      <p:sp>
        <p:nvSpPr>
          <p:cNvPr id="21" name="Text 19"/>
          <p:cNvSpPr/>
          <p:nvPr/>
        </p:nvSpPr>
        <p:spPr>
          <a:xfrm>
            <a:off x="948267" y="5908824"/>
            <a:ext cx="6743700" cy="304800"/>
          </a:xfrm>
          <a:prstGeom prst="rect">
            <a:avLst/>
          </a:prstGeom>
          <a:noFill/>
          <a:ln/>
        </p:spPr>
        <p:txBody>
          <a:bodyPr wrap="square" lIns="0" tIns="0" rIns="0" bIns="0" rtlCol="0" anchor="ctr"/>
          <a:lstStyle/>
          <a:p>
            <a:pPr>
              <a:lnSpc>
                <a:spcPct val="130000"/>
              </a:lnSpc>
            </a:pPr>
            <a:r>
              <a:rPr lang="en-US" sz="1600" dirty="0">
                <a:solidFill>
                  <a:srgbClr val="E8E9EB">
                    <a:alpha val="50000"/>
                  </a:srgbClr>
                </a:solidFill>
                <a:latin typeface="Quattrocento Sans" pitchFamily="34" charset="0"/>
                <a:ea typeface="Quattrocento Sans" pitchFamily="34" charset="-122"/>
                <a:cs typeface="Quattrocento Sans" pitchFamily="34" charset="-120"/>
              </a:rPr>
              <a:t>"Offre épargne"</a:t>
            </a:r>
            <a:endParaRPr lang="en-US" sz="1600" dirty="0"/>
          </a:p>
        </p:txBody>
      </p:sp>
      <p:sp>
        <p:nvSpPr>
          <p:cNvPr id="22" name="Text 20"/>
          <p:cNvSpPr/>
          <p:nvPr/>
        </p:nvSpPr>
        <p:spPr>
          <a:xfrm>
            <a:off x="948267" y="6213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Produit commercial local</a:t>
            </a:r>
            <a:endParaRPr lang="en-US" sz="1600" dirty="0"/>
          </a:p>
        </p:txBody>
      </p:sp>
      <p:sp>
        <p:nvSpPr>
          <p:cNvPr id="23" name="Shape 21"/>
          <p:cNvSpPr/>
          <p:nvPr/>
        </p:nvSpPr>
        <p:spPr>
          <a:xfrm>
            <a:off x="783771" y="6772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82181A">
              <a:alpha val="10196"/>
            </a:srgbClr>
          </a:solidFill>
          <a:ln/>
        </p:spPr>
      </p:sp>
      <p:sp>
        <p:nvSpPr>
          <p:cNvPr id="24" name="Shape 22"/>
          <p:cNvSpPr/>
          <p:nvPr/>
        </p:nvSpPr>
        <p:spPr>
          <a:xfrm>
            <a:off x="783771" y="6772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FF6467"/>
          </a:solidFill>
          <a:ln/>
        </p:spPr>
      </p:sp>
      <p:sp>
        <p:nvSpPr>
          <p:cNvPr id="25" name="Text 23"/>
          <p:cNvSpPr/>
          <p:nvPr/>
        </p:nvSpPr>
        <p:spPr>
          <a:xfrm>
            <a:off x="948267" y="6924824"/>
            <a:ext cx="6743700" cy="304800"/>
          </a:xfrm>
          <a:prstGeom prst="rect">
            <a:avLst/>
          </a:prstGeom>
          <a:noFill/>
          <a:ln/>
        </p:spPr>
        <p:txBody>
          <a:bodyPr wrap="square" lIns="0" tIns="0" rIns="0" bIns="0" rtlCol="0" anchor="ctr"/>
          <a:lstStyle/>
          <a:p>
            <a:pPr>
              <a:lnSpc>
                <a:spcPct val="130000"/>
              </a:lnSpc>
            </a:pPr>
            <a:r>
              <a:rPr lang="en-US" sz="1600" dirty="0">
                <a:solidFill>
                  <a:srgbClr val="E8E9EB">
                    <a:alpha val="50000"/>
                  </a:srgbClr>
                </a:solidFill>
                <a:latin typeface="Quattrocento Sans" pitchFamily="34" charset="0"/>
                <a:ea typeface="Quattrocento Sans" pitchFamily="34" charset="-122"/>
                <a:cs typeface="Quattrocento Sans" pitchFamily="34" charset="-120"/>
              </a:rPr>
              <a:t>"Conseiller bancaire"</a:t>
            </a:r>
            <a:endParaRPr lang="en-US" sz="1600" dirty="0"/>
          </a:p>
        </p:txBody>
      </p:sp>
      <p:sp>
        <p:nvSpPr>
          <p:cNvPr id="26" name="Text 24"/>
          <p:cNvSpPr/>
          <p:nvPr/>
        </p:nvSpPr>
        <p:spPr>
          <a:xfrm>
            <a:off x="948267" y="7229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Rôle organisationnel du Retail</a:t>
            </a:r>
            <a:endParaRPr lang="en-US" sz="1600" dirty="0"/>
          </a:p>
        </p:txBody>
      </p:sp>
      <p:sp>
        <p:nvSpPr>
          <p:cNvPr id="27" name="Shape 25"/>
          <p:cNvSpPr/>
          <p:nvPr/>
        </p:nvSpPr>
        <p:spPr>
          <a:xfrm>
            <a:off x="8259838" y="2652788"/>
            <a:ext cx="7477276" cy="5292876"/>
          </a:xfrm>
          <a:custGeom>
            <a:avLst/>
            <a:gdLst/>
            <a:ahLst/>
            <a:cxnLst/>
            <a:rect l="l" t="t" r="r" b="b"/>
            <a:pathLst>
              <a:path w="7477276" h="5292876">
                <a:moveTo>
                  <a:pt x="101623" y="0"/>
                </a:moveTo>
                <a:lnTo>
                  <a:pt x="7375653" y="0"/>
                </a:lnTo>
                <a:cubicBezTo>
                  <a:pt x="7431778" y="0"/>
                  <a:pt x="7477276" y="45498"/>
                  <a:pt x="7477276" y="101623"/>
                </a:cubicBezTo>
                <a:lnTo>
                  <a:pt x="7477276" y="5191253"/>
                </a:lnTo>
                <a:cubicBezTo>
                  <a:pt x="7477276" y="5247378"/>
                  <a:pt x="7431778" y="5292876"/>
                  <a:pt x="7375653" y="5292876"/>
                </a:cubicBezTo>
                <a:lnTo>
                  <a:pt x="101623" y="5292876"/>
                </a:lnTo>
                <a:cubicBezTo>
                  <a:pt x="45498" y="5292876"/>
                  <a:pt x="0" y="5247378"/>
                  <a:pt x="0" y="5191253"/>
                </a:cubicBezTo>
                <a:lnTo>
                  <a:pt x="0" y="101623"/>
                </a:lnTo>
                <a:cubicBezTo>
                  <a:pt x="0" y="45536"/>
                  <a:pt x="45536" y="0"/>
                  <a:pt x="101623" y="0"/>
                </a:cubicBezTo>
                <a:close/>
              </a:path>
            </a:pathLst>
          </a:custGeom>
          <a:solidFill>
            <a:srgbClr val="2D313A">
              <a:alpha val="50196"/>
            </a:srgbClr>
          </a:solidFill>
          <a:ln w="9676">
            <a:solidFill>
              <a:srgbClr val="C5A575">
                <a:alpha val="30196"/>
              </a:srgbClr>
            </a:solidFill>
            <a:prstDash val="solid"/>
          </a:ln>
        </p:spPr>
      </p:sp>
      <p:sp>
        <p:nvSpPr>
          <p:cNvPr id="28" name="Shape 26"/>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0D542B">
              <a:alpha val="30196"/>
            </a:srgbClr>
          </a:solidFill>
          <a:ln/>
        </p:spPr>
      </p:sp>
      <p:sp>
        <p:nvSpPr>
          <p:cNvPr id="29" name="Shape 27"/>
          <p:cNvSpPr/>
          <p:nvPr/>
        </p:nvSpPr>
        <p:spPr>
          <a:xfrm>
            <a:off x="8712351" y="3089424"/>
            <a:ext cx="222250" cy="254000"/>
          </a:xfrm>
          <a:custGeom>
            <a:avLst/>
            <a:gdLst/>
            <a:ahLst/>
            <a:cxnLst/>
            <a:rect l="l" t="t" r="r" b="b"/>
            <a:pathLst>
              <a:path w="222250" h="254000">
                <a:moveTo>
                  <a:pt x="215702" y="34776"/>
                </a:moveTo>
                <a:cubicBezTo>
                  <a:pt x="222796" y="39936"/>
                  <a:pt x="224383" y="49857"/>
                  <a:pt x="219224" y="56952"/>
                </a:cubicBezTo>
                <a:lnTo>
                  <a:pt x="92224" y="231577"/>
                </a:lnTo>
                <a:cubicBezTo>
                  <a:pt x="89495" y="235347"/>
                  <a:pt x="85279" y="237679"/>
                  <a:pt x="80615" y="238075"/>
                </a:cubicBezTo>
                <a:cubicBezTo>
                  <a:pt x="75952" y="238472"/>
                  <a:pt x="71438" y="236736"/>
                  <a:pt x="68163" y="233462"/>
                </a:cubicBezTo>
                <a:lnTo>
                  <a:pt x="4663" y="169962"/>
                </a:lnTo>
                <a:cubicBezTo>
                  <a:pt x="-1538" y="163761"/>
                  <a:pt x="-1538" y="153690"/>
                  <a:pt x="4663" y="147489"/>
                </a:cubicBezTo>
                <a:cubicBezTo>
                  <a:pt x="10864" y="141288"/>
                  <a:pt x="20935" y="141288"/>
                  <a:pt x="27136" y="147489"/>
                </a:cubicBezTo>
                <a:lnTo>
                  <a:pt x="77490" y="197842"/>
                </a:lnTo>
                <a:lnTo>
                  <a:pt x="193576" y="38249"/>
                </a:lnTo>
                <a:cubicBezTo>
                  <a:pt x="198735" y="31155"/>
                  <a:pt x="208657" y="29567"/>
                  <a:pt x="215751" y="34727"/>
                </a:cubicBezTo>
                <a:close/>
              </a:path>
            </a:pathLst>
          </a:custGeom>
          <a:solidFill>
            <a:srgbClr val="05DF72"/>
          </a:solidFill>
          <a:ln/>
        </p:spPr>
      </p:sp>
      <p:sp>
        <p:nvSpPr>
          <p:cNvPr id="30" name="Text 28"/>
          <p:cNvSpPr/>
          <p:nvPr/>
        </p:nvSpPr>
        <p:spPr>
          <a:xfrm>
            <a:off x="9280676" y="3013224"/>
            <a:ext cx="22733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On entend ICI</a:t>
            </a:r>
            <a:endParaRPr lang="en-US" sz="1600" dirty="0"/>
          </a:p>
        </p:txBody>
      </p:sp>
      <p:sp>
        <p:nvSpPr>
          <p:cNvPr id="31" name="Shape 29"/>
          <p:cNvSpPr/>
          <p:nvPr/>
        </p:nvSpPr>
        <p:spPr>
          <a:xfrm>
            <a:off x="8530771" y="3724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0D542B">
              <a:alpha val="10196"/>
            </a:srgbClr>
          </a:solidFill>
          <a:ln/>
        </p:spPr>
      </p:sp>
      <p:sp>
        <p:nvSpPr>
          <p:cNvPr id="32" name="Shape 30"/>
          <p:cNvSpPr/>
          <p:nvPr/>
        </p:nvSpPr>
        <p:spPr>
          <a:xfrm>
            <a:off x="8530771" y="3724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05DF72"/>
          </a:solidFill>
          <a:ln/>
        </p:spPr>
      </p:sp>
      <p:sp>
        <p:nvSpPr>
          <p:cNvPr id="33" name="Text 31"/>
          <p:cNvSpPr/>
          <p:nvPr/>
        </p:nvSpPr>
        <p:spPr>
          <a:xfrm>
            <a:off x="8695267" y="3876824"/>
            <a:ext cx="6743700" cy="304800"/>
          </a:xfrm>
          <a:prstGeom prst="rect">
            <a:avLst/>
          </a:prstGeom>
          <a:noFill/>
          <a:ln/>
        </p:spPr>
        <p:txBody>
          <a:bodyPr wrap="square" lIns="0" tIns="0" rIns="0" bIns="0" rtlCol="0" anchor="ctr"/>
          <a:lstStyle/>
          <a:p>
            <a:pPr>
              <a:lnSpc>
                <a:spcPct val="130000"/>
              </a:lnSpc>
            </a:pPr>
            <a:r>
              <a:rPr lang="en-US" sz="1600" dirty="0">
                <a:solidFill>
                  <a:srgbClr val="05DF72"/>
                </a:solidFill>
                <a:latin typeface="MiSans" pitchFamily="34" charset="0"/>
                <a:ea typeface="MiSans" pitchFamily="34" charset="-122"/>
                <a:cs typeface="MiSans" pitchFamily="34" charset="-120"/>
              </a:rPr>
              <a:t>"BIC" / "IBAN"</a:t>
            </a:r>
            <a:endParaRPr lang="en-US" sz="1600" dirty="0"/>
          </a:p>
        </p:txBody>
      </p:sp>
      <p:sp>
        <p:nvSpPr>
          <p:cNvPr id="34" name="Text 32"/>
          <p:cNvSpPr/>
          <p:nvPr/>
        </p:nvSpPr>
        <p:spPr>
          <a:xfrm>
            <a:off x="8695267" y="4181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Identifiants bancaires standardisés</a:t>
            </a:r>
            <a:endParaRPr lang="en-US" sz="1600" dirty="0"/>
          </a:p>
        </p:txBody>
      </p:sp>
      <p:sp>
        <p:nvSpPr>
          <p:cNvPr id="35" name="Shape 33"/>
          <p:cNvSpPr/>
          <p:nvPr/>
        </p:nvSpPr>
        <p:spPr>
          <a:xfrm>
            <a:off x="8530771" y="4740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0D542B">
              <a:alpha val="10196"/>
            </a:srgbClr>
          </a:solidFill>
          <a:ln/>
        </p:spPr>
      </p:sp>
      <p:sp>
        <p:nvSpPr>
          <p:cNvPr id="36" name="Shape 34"/>
          <p:cNvSpPr/>
          <p:nvPr/>
        </p:nvSpPr>
        <p:spPr>
          <a:xfrm>
            <a:off x="8530771" y="4740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05DF72"/>
          </a:solidFill>
          <a:ln/>
        </p:spPr>
      </p:sp>
      <p:sp>
        <p:nvSpPr>
          <p:cNvPr id="37" name="Text 35"/>
          <p:cNvSpPr/>
          <p:nvPr/>
        </p:nvSpPr>
        <p:spPr>
          <a:xfrm>
            <a:off x="8695267" y="4892824"/>
            <a:ext cx="6743700" cy="304800"/>
          </a:xfrm>
          <a:prstGeom prst="rect">
            <a:avLst/>
          </a:prstGeom>
          <a:noFill/>
          <a:ln/>
        </p:spPr>
        <p:txBody>
          <a:bodyPr wrap="square" lIns="0" tIns="0" rIns="0" bIns="0" rtlCol="0" anchor="ctr"/>
          <a:lstStyle/>
          <a:p>
            <a:pPr>
              <a:lnSpc>
                <a:spcPct val="130000"/>
              </a:lnSpc>
            </a:pPr>
            <a:r>
              <a:rPr lang="en-US" sz="1600" dirty="0">
                <a:solidFill>
                  <a:srgbClr val="05DF72"/>
                </a:solidFill>
                <a:latin typeface="MiSans" pitchFamily="34" charset="0"/>
                <a:ea typeface="MiSans" pitchFamily="34" charset="-122"/>
                <a:cs typeface="MiSans" pitchFamily="34" charset="-120"/>
              </a:rPr>
              <a:t>"Value Date"</a:t>
            </a:r>
            <a:endParaRPr lang="en-US" sz="1600" dirty="0"/>
          </a:p>
        </p:txBody>
      </p:sp>
      <p:sp>
        <p:nvSpPr>
          <p:cNvPr id="38" name="Text 36"/>
          <p:cNvSpPr/>
          <p:nvPr/>
        </p:nvSpPr>
        <p:spPr>
          <a:xfrm>
            <a:off x="8695267" y="5197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Date de valeur du paiement</a:t>
            </a:r>
            <a:endParaRPr lang="en-US" sz="1600" dirty="0"/>
          </a:p>
        </p:txBody>
      </p:sp>
      <p:sp>
        <p:nvSpPr>
          <p:cNvPr id="39" name="Shape 37"/>
          <p:cNvSpPr/>
          <p:nvPr/>
        </p:nvSpPr>
        <p:spPr>
          <a:xfrm>
            <a:off x="8530771" y="5756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0D542B">
              <a:alpha val="10196"/>
            </a:srgbClr>
          </a:solidFill>
          <a:ln/>
        </p:spPr>
      </p:sp>
      <p:sp>
        <p:nvSpPr>
          <p:cNvPr id="40" name="Shape 38"/>
          <p:cNvSpPr/>
          <p:nvPr/>
        </p:nvSpPr>
        <p:spPr>
          <a:xfrm>
            <a:off x="8530771" y="5756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05DF72"/>
          </a:solidFill>
          <a:ln/>
        </p:spPr>
      </p:sp>
      <p:sp>
        <p:nvSpPr>
          <p:cNvPr id="41" name="Text 39"/>
          <p:cNvSpPr/>
          <p:nvPr/>
        </p:nvSpPr>
        <p:spPr>
          <a:xfrm>
            <a:off x="8695267" y="5908824"/>
            <a:ext cx="6743700" cy="304800"/>
          </a:xfrm>
          <a:prstGeom prst="rect">
            <a:avLst/>
          </a:prstGeom>
          <a:noFill/>
          <a:ln/>
        </p:spPr>
        <p:txBody>
          <a:bodyPr wrap="square" lIns="0" tIns="0" rIns="0" bIns="0" rtlCol="0" anchor="ctr"/>
          <a:lstStyle/>
          <a:p>
            <a:pPr>
              <a:lnSpc>
                <a:spcPct val="130000"/>
              </a:lnSpc>
            </a:pPr>
            <a:r>
              <a:rPr lang="en-US" sz="1600" dirty="0">
                <a:solidFill>
                  <a:srgbClr val="05DF72"/>
                </a:solidFill>
                <a:latin typeface="MiSans" pitchFamily="34" charset="0"/>
                <a:ea typeface="MiSans" pitchFamily="34" charset="-122"/>
                <a:cs typeface="MiSans" pitchFamily="34" charset="-120"/>
              </a:rPr>
              <a:t>"Clearing Route"</a:t>
            </a:r>
            <a:endParaRPr lang="en-US" sz="1600" dirty="0"/>
          </a:p>
        </p:txBody>
      </p:sp>
      <p:sp>
        <p:nvSpPr>
          <p:cNvPr id="42" name="Text 40"/>
          <p:cNvSpPr/>
          <p:nvPr/>
        </p:nvSpPr>
        <p:spPr>
          <a:xfrm>
            <a:off x="8695267" y="6213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Route de clearing (STET, TIPS...)</a:t>
            </a:r>
            <a:endParaRPr lang="en-US" sz="1600" dirty="0"/>
          </a:p>
        </p:txBody>
      </p:sp>
      <p:sp>
        <p:nvSpPr>
          <p:cNvPr id="43" name="Shape 41"/>
          <p:cNvSpPr/>
          <p:nvPr/>
        </p:nvSpPr>
        <p:spPr>
          <a:xfrm>
            <a:off x="8530771" y="6772424"/>
            <a:ext cx="6958995" cy="914400"/>
          </a:xfrm>
          <a:custGeom>
            <a:avLst/>
            <a:gdLst/>
            <a:ahLst/>
            <a:cxnLst/>
            <a:rect l="l" t="t" r="r" b="b"/>
            <a:pathLst>
              <a:path w="6958995" h="914400">
                <a:moveTo>
                  <a:pt x="24190" y="0"/>
                </a:moveTo>
                <a:lnTo>
                  <a:pt x="6908191" y="0"/>
                </a:lnTo>
                <a:cubicBezTo>
                  <a:pt x="6936249" y="0"/>
                  <a:pt x="6958995" y="22746"/>
                  <a:pt x="6958995" y="50804"/>
                </a:cubicBezTo>
                <a:lnTo>
                  <a:pt x="6958995" y="863596"/>
                </a:lnTo>
                <a:cubicBezTo>
                  <a:pt x="6958995" y="891654"/>
                  <a:pt x="6936249" y="914400"/>
                  <a:pt x="6908191" y="914400"/>
                </a:cubicBezTo>
                <a:lnTo>
                  <a:pt x="24190" y="914400"/>
                </a:lnTo>
                <a:cubicBezTo>
                  <a:pt x="10830" y="914400"/>
                  <a:pt x="0" y="903570"/>
                  <a:pt x="0" y="890210"/>
                </a:cubicBezTo>
                <a:lnTo>
                  <a:pt x="0" y="24190"/>
                </a:lnTo>
                <a:cubicBezTo>
                  <a:pt x="0" y="10839"/>
                  <a:pt x="10839" y="0"/>
                  <a:pt x="24190" y="0"/>
                </a:cubicBezTo>
                <a:close/>
              </a:path>
            </a:pathLst>
          </a:custGeom>
          <a:solidFill>
            <a:srgbClr val="0D542B">
              <a:alpha val="10196"/>
            </a:srgbClr>
          </a:solidFill>
          <a:ln/>
        </p:spPr>
      </p:sp>
      <p:sp>
        <p:nvSpPr>
          <p:cNvPr id="44" name="Shape 42"/>
          <p:cNvSpPr/>
          <p:nvPr/>
        </p:nvSpPr>
        <p:spPr>
          <a:xfrm>
            <a:off x="8530771" y="6772424"/>
            <a:ext cx="24190" cy="914400"/>
          </a:xfrm>
          <a:custGeom>
            <a:avLst/>
            <a:gdLst/>
            <a:ahLst/>
            <a:cxnLst/>
            <a:rect l="l" t="t" r="r" b="b"/>
            <a:pathLst>
              <a:path w="24190" h="914400">
                <a:moveTo>
                  <a:pt x="24190" y="0"/>
                </a:moveTo>
                <a:lnTo>
                  <a:pt x="24190" y="0"/>
                </a:lnTo>
                <a:lnTo>
                  <a:pt x="24190" y="914400"/>
                </a:lnTo>
                <a:lnTo>
                  <a:pt x="24190" y="914400"/>
                </a:lnTo>
                <a:cubicBezTo>
                  <a:pt x="10830" y="914400"/>
                  <a:pt x="0" y="903570"/>
                  <a:pt x="0" y="890210"/>
                </a:cubicBezTo>
                <a:lnTo>
                  <a:pt x="0" y="24190"/>
                </a:lnTo>
                <a:cubicBezTo>
                  <a:pt x="0" y="10839"/>
                  <a:pt x="10839" y="0"/>
                  <a:pt x="24190" y="0"/>
                </a:cubicBezTo>
                <a:close/>
              </a:path>
            </a:pathLst>
          </a:custGeom>
          <a:solidFill>
            <a:srgbClr val="05DF72"/>
          </a:solidFill>
          <a:ln/>
        </p:spPr>
      </p:sp>
      <p:sp>
        <p:nvSpPr>
          <p:cNvPr id="45" name="Text 43"/>
          <p:cNvSpPr/>
          <p:nvPr/>
        </p:nvSpPr>
        <p:spPr>
          <a:xfrm>
            <a:off x="8695267" y="6924824"/>
            <a:ext cx="6743700" cy="304800"/>
          </a:xfrm>
          <a:prstGeom prst="rect">
            <a:avLst/>
          </a:prstGeom>
          <a:noFill/>
          <a:ln/>
        </p:spPr>
        <p:txBody>
          <a:bodyPr wrap="square" lIns="0" tIns="0" rIns="0" bIns="0" rtlCol="0" anchor="ctr"/>
          <a:lstStyle/>
          <a:p>
            <a:pPr>
              <a:lnSpc>
                <a:spcPct val="130000"/>
              </a:lnSpc>
            </a:pPr>
            <a:r>
              <a:rPr lang="en-US" sz="1600" dirty="0">
                <a:solidFill>
                  <a:srgbClr val="05DF72"/>
                </a:solidFill>
                <a:latin typeface="MiSans" pitchFamily="34" charset="0"/>
                <a:ea typeface="MiSans" pitchFamily="34" charset="-122"/>
                <a:cs typeface="MiSans" pitchFamily="34" charset="-120"/>
              </a:rPr>
              <a:t>"Message Type"</a:t>
            </a:r>
            <a:endParaRPr lang="en-US" sz="1600" dirty="0"/>
          </a:p>
        </p:txBody>
      </p:sp>
      <p:sp>
        <p:nvSpPr>
          <p:cNvPr id="46" name="Text 44"/>
          <p:cNvSpPr/>
          <p:nvPr/>
        </p:nvSpPr>
        <p:spPr>
          <a:xfrm>
            <a:off x="8695267" y="722962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Type de message ISO 20022</a:t>
            </a:r>
            <a:endParaRPr lang="en-US" sz="1600" dirty="0"/>
          </a:p>
        </p:txBody>
      </p:sp>
      <p:sp>
        <p:nvSpPr>
          <p:cNvPr id="47" name="Shape 45"/>
          <p:cNvSpPr/>
          <p:nvPr/>
        </p:nvSpPr>
        <p:spPr>
          <a:xfrm>
            <a:off x="512838" y="8158548"/>
            <a:ext cx="7502676" cy="1482876"/>
          </a:xfrm>
          <a:custGeom>
            <a:avLst/>
            <a:gdLst/>
            <a:ahLst/>
            <a:cxnLst/>
            <a:rect l="l" t="t" r="r" b="b"/>
            <a:pathLst>
              <a:path w="7502676" h="1482876">
                <a:moveTo>
                  <a:pt x="101607" y="0"/>
                </a:moveTo>
                <a:lnTo>
                  <a:pt x="7401070" y="0"/>
                </a:lnTo>
                <a:cubicBezTo>
                  <a:pt x="7457185" y="0"/>
                  <a:pt x="7502676" y="45491"/>
                  <a:pt x="7502676" y="101607"/>
                </a:cubicBezTo>
                <a:lnTo>
                  <a:pt x="7502676" y="1381270"/>
                </a:lnTo>
                <a:cubicBezTo>
                  <a:pt x="7502676" y="1437385"/>
                  <a:pt x="7457185" y="1482876"/>
                  <a:pt x="7401070" y="1482876"/>
                </a:cubicBezTo>
                <a:lnTo>
                  <a:pt x="101607" y="1482876"/>
                </a:lnTo>
                <a:cubicBezTo>
                  <a:pt x="45491" y="1482876"/>
                  <a:pt x="0" y="1437385"/>
                  <a:pt x="0" y="1381270"/>
                </a:cubicBezTo>
                <a:lnTo>
                  <a:pt x="0" y="101607"/>
                </a:lnTo>
                <a:cubicBezTo>
                  <a:pt x="0" y="45528"/>
                  <a:pt x="45528" y="0"/>
                  <a:pt x="101607" y="0"/>
                </a:cubicBezTo>
                <a:close/>
              </a:path>
            </a:pathLst>
          </a:custGeom>
          <a:solidFill>
            <a:srgbClr val="3A5A78">
              <a:alpha val="20000"/>
            </a:srgbClr>
          </a:solidFill>
          <a:ln w="9676">
            <a:solidFill>
              <a:srgbClr val="3A5A78">
                <a:alpha val="40000"/>
              </a:srgbClr>
            </a:solidFill>
            <a:prstDash val="solid"/>
          </a:ln>
        </p:spPr>
      </p:sp>
      <p:sp>
        <p:nvSpPr>
          <p:cNvPr id="48" name="Shape 46"/>
          <p:cNvSpPr/>
          <p:nvPr/>
        </p:nvSpPr>
        <p:spPr>
          <a:xfrm>
            <a:off x="736751" y="8417384"/>
            <a:ext cx="285750" cy="254000"/>
          </a:xfrm>
          <a:custGeom>
            <a:avLst/>
            <a:gdLst/>
            <a:ahLst/>
            <a:cxnLst/>
            <a:rect l="l" t="t" r="r" b="b"/>
            <a:pathLst>
              <a:path w="285750" h="254000">
                <a:moveTo>
                  <a:pt x="133400" y="42267"/>
                </a:moveTo>
                <a:lnTo>
                  <a:pt x="75555" y="106561"/>
                </a:lnTo>
                <a:cubicBezTo>
                  <a:pt x="73273" y="109091"/>
                  <a:pt x="73372" y="113010"/>
                  <a:pt x="75803" y="115441"/>
                </a:cubicBezTo>
                <a:cubicBezTo>
                  <a:pt x="90934" y="130572"/>
                  <a:pt x="115491" y="130572"/>
                  <a:pt x="130621" y="115441"/>
                </a:cubicBezTo>
                <a:lnTo>
                  <a:pt x="146397" y="99665"/>
                </a:lnTo>
                <a:cubicBezTo>
                  <a:pt x="148481" y="97582"/>
                  <a:pt x="151110" y="96441"/>
                  <a:pt x="153789" y="96242"/>
                </a:cubicBezTo>
                <a:cubicBezTo>
                  <a:pt x="157163" y="95945"/>
                  <a:pt x="160635" y="97086"/>
                  <a:pt x="163215" y="99665"/>
                </a:cubicBezTo>
                <a:lnTo>
                  <a:pt x="250825" y="186531"/>
                </a:lnTo>
                <a:lnTo>
                  <a:pt x="285750" y="158750"/>
                </a:lnTo>
                <a:lnTo>
                  <a:pt x="285750" y="15875"/>
                </a:lnTo>
                <a:lnTo>
                  <a:pt x="230188" y="47625"/>
                </a:lnTo>
                <a:lnTo>
                  <a:pt x="218380" y="39737"/>
                </a:lnTo>
                <a:cubicBezTo>
                  <a:pt x="210542" y="34528"/>
                  <a:pt x="201364" y="31750"/>
                  <a:pt x="191939" y="31750"/>
                </a:cubicBezTo>
                <a:lnTo>
                  <a:pt x="157014" y="31750"/>
                </a:lnTo>
                <a:cubicBezTo>
                  <a:pt x="156468" y="31750"/>
                  <a:pt x="155873" y="31750"/>
                  <a:pt x="155327" y="31800"/>
                </a:cubicBezTo>
                <a:cubicBezTo>
                  <a:pt x="146943" y="32246"/>
                  <a:pt x="139055" y="36016"/>
                  <a:pt x="133400" y="42267"/>
                </a:cubicBezTo>
                <a:close/>
                <a:moveTo>
                  <a:pt x="57845" y="90636"/>
                </a:moveTo>
                <a:lnTo>
                  <a:pt x="110827" y="31750"/>
                </a:lnTo>
                <a:lnTo>
                  <a:pt x="91182" y="31750"/>
                </a:lnTo>
                <a:cubicBezTo>
                  <a:pt x="78532" y="31750"/>
                  <a:pt x="66427" y="36761"/>
                  <a:pt x="57497" y="45690"/>
                </a:cubicBezTo>
                <a:lnTo>
                  <a:pt x="55563" y="47625"/>
                </a:lnTo>
                <a:lnTo>
                  <a:pt x="0" y="15875"/>
                </a:lnTo>
                <a:lnTo>
                  <a:pt x="0" y="158750"/>
                </a:lnTo>
                <a:lnTo>
                  <a:pt x="77589" y="223391"/>
                </a:lnTo>
                <a:cubicBezTo>
                  <a:pt x="88999" y="232916"/>
                  <a:pt x="103386" y="238125"/>
                  <a:pt x="118219" y="238125"/>
                </a:cubicBezTo>
                <a:lnTo>
                  <a:pt x="126008" y="238125"/>
                </a:lnTo>
                <a:lnTo>
                  <a:pt x="122535" y="234652"/>
                </a:lnTo>
                <a:cubicBezTo>
                  <a:pt x="117872" y="229989"/>
                  <a:pt x="117872" y="222448"/>
                  <a:pt x="122535" y="217835"/>
                </a:cubicBezTo>
                <a:cubicBezTo>
                  <a:pt x="127198" y="213221"/>
                  <a:pt x="134739" y="213171"/>
                  <a:pt x="139353" y="217835"/>
                </a:cubicBezTo>
                <a:lnTo>
                  <a:pt x="159693" y="238175"/>
                </a:lnTo>
                <a:lnTo>
                  <a:pt x="164157" y="238175"/>
                </a:lnTo>
                <a:cubicBezTo>
                  <a:pt x="173633" y="238175"/>
                  <a:pt x="182910" y="236041"/>
                  <a:pt x="191343" y="232073"/>
                </a:cubicBezTo>
                <a:lnTo>
                  <a:pt x="178098" y="218777"/>
                </a:lnTo>
                <a:cubicBezTo>
                  <a:pt x="173434" y="214114"/>
                  <a:pt x="173434" y="206573"/>
                  <a:pt x="178098" y="201960"/>
                </a:cubicBezTo>
                <a:cubicBezTo>
                  <a:pt x="182761" y="197346"/>
                  <a:pt x="190302" y="197296"/>
                  <a:pt x="194915" y="201960"/>
                </a:cubicBezTo>
                <a:lnTo>
                  <a:pt x="210790" y="217835"/>
                </a:lnTo>
                <a:lnTo>
                  <a:pt x="219472" y="209153"/>
                </a:lnTo>
                <a:cubicBezTo>
                  <a:pt x="223887" y="204738"/>
                  <a:pt x="225177" y="198338"/>
                  <a:pt x="223242" y="192732"/>
                </a:cubicBezTo>
                <a:lnTo>
                  <a:pt x="154831" y="124867"/>
                </a:lnTo>
                <a:lnTo>
                  <a:pt x="147439" y="132259"/>
                </a:lnTo>
                <a:cubicBezTo>
                  <a:pt x="122982" y="156716"/>
                  <a:pt x="83393" y="156716"/>
                  <a:pt x="58936" y="132259"/>
                </a:cubicBezTo>
                <a:cubicBezTo>
                  <a:pt x="47526" y="120848"/>
                  <a:pt x="47079" y="102543"/>
                  <a:pt x="57845" y="90587"/>
                </a:cubicBezTo>
                <a:close/>
              </a:path>
            </a:pathLst>
          </a:custGeom>
          <a:solidFill>
            <a:srgbClr val="C5A575"/>
          </a:solidFill>
          <a:ln/>
        </p:spPr>
      </p:sp>
      <p:sp>
        <p:nvSpPr>
          <p:cNvPr id="49" name="Text 47"/>
          <p:cNvSpPr/>
          <p:nvPr/>
        </p:nvSpPr>
        <p:spPr>
          <a:xfrm>
            <a:off x="1190776" y="8366584"/>
            <a:ext cx="18288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Type de Relation</a:t>
            </a:r>
            <a:endParaRPr lang="en-US" sz="1600" dirty="0"/>
          </a:p>
        </p:txBody>
      </p:sp>
      <p:sp>
        <p:nvSpPr>
          <p:cNvPr id="50" name="Text 48"/>
          <p:cNvSpPr/>
          <p:nvPr/>
        </p:nvSpPr>
        <p:spPr>
          <a:xfrm>
            <a:off x="720876" y="8823784"/>
            <a:ext cx="71882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Customer/Supplier</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 La Factory fournit le service, les entités Retail sont les clients.</a:t>
            </a:r>
            <a:endParaRPr lang="en-US" sz="1600" dirty="0"/>
          </a:p>
        </p:txBody>
      </p:sp>
      <p:sp>
        <p:nvSpPr>
          <p:cNvPr id="51" name="Shape 49"/>
          <p:cNvSpPr/>
          <p:nvPr/>
        </p:nvSpPr>
        <p:spPr>
          <a:xfrm>
            <a:off x="8234438" y="8158548"/>
            <a:ext cx="7502676" cy="1482876"/>
          </a:xfrm>
          <a:custGeom>
            <a:avLst/>
            <a:gdLst/>
            <a:ahLst/>
            <a:cxnLst/>
            <a:rect l="l" t="t" r="r" b="b"/>
            <a:pathLst>
              <a:path w="7502676" h="1482876">
                <a:moveTo>
                  <a:pt x="101607" y="0"/>
                </a:moveTo>
                <a:lnTo>
                  <a:pt x="7401070" y="0"/>
                </a:lnTo>
                <a:cubicBezTo>
                  <a:pt x="7457185" y="0"/>
                  <a:pt x="7502676" y="45491"/>
                  <a:pt x="7502676" y="101607"/>
                </a:cubicBezTo>
                <a:lnTo>
                  <a:pt x="7502676" y="1381270"/>
                </a:lnTo>
                <a:cubicBezTo>
                  <a:pt x="7502676" y="1437385"/>
                  <a:pt x="7457185" y="1482876"/>
                  <a:pt x="7401070" y="1482876"/>
                </a:cubicBezTo>
                <a:lnTo>
                  <a:pt x="101607" y="1482876"/>
                </a:lnTo>
                <a:cubicBezTo>
                  <a:pt x="45491" y="1482876"/>
                  <a:pt x="0" y="1437385"/>
                  <a:pt x="0" y="1381270"/>
                </a:cubicBezTo>
                <a:lnTo>
                  <a:pt x="0" y="101607"/>
                </a:lnTo>
                <a:cubicBezTo>
                  <a:pt x="0" y="45528"/>
                  <a:pt x="45528" y="0"/>
                  <a:pt x="101607" y="0"/>
                </a:cubicBezTo>
                <a:close/>
              </a:path>
            </a:pathLst>
          </a:custGeom>
          <a:solidFill>
            <a:srgbClr val="C5A575">
              <a:alpha val="10196"/>
            </a:srgbClr>
          </a:solidFill>
          <a:ln w="9676">
            <a:solidFill>
              <a:srgbClr val="C5A575">
                <a:alpha val="30196"/>
              </a:srgbClr>
            </a:solidFill>
            <a:prstDash val="solid"/>
          </a:ln>
        </p:spPr>
      </p:sp>
      <p:sp>
        <p:nvSpPr>
          <p:cNvPr id="52" name="Shape 50"/>
          <p:cNvSpPr/>
          <p:nvPr/>
        </p:nvSpPr>
        <p:spPr>
          <a:xfrm>
            <a:off x="8474226" y="8417384"/>
            <a:ext cx="254000" cy="254000"/>
          </a:xfrm>
          <a:custGeom>
            <a:avLst/>
            <a:gdLst/>
            <a:ahLst/>
            <a:cxnLst/>
            <a:rect l="l" t="t" r="r" b="b"/>
            <a:pathLst>
              <a:path w="254000" h="254000">
                <a:moveTo>
                  <a:pt x="115342" y="2580"/>
                </a:moveTo>
                <a:cubicBezTo>
                  <a:pt x="122734" y="-843"/>
                  <a:pt x="131266" y="-843"/>
                  <a:pt x="138658" y="2580"/>
                </a:cubicBezTo>
                <a:lnTo>
                  <a:pt x="247104" y="52685"/>
                </a:lnTo>
                <a:cubicBezTo>
                  <a:pt x="251321" y="54620"/>
                  <a:pt x="254000" y="58837"/>
                  <a:pt x="254000" y="63500"/>
                </a:cubicBezTo>
                <a:cubicBezTo>
                  <a:pt x="254000" y="68163"/>
                  <a:pt x="251321" y="72380"/>
                  <a:pt x="247104" y="74315"/>
                </a:cubicBezTo>
                <a:lnTo>
                  <a:pt x="138658" y="124420"/>
                </a:lnTo>
                <a:cubicBezTo>
                  <a:pt x="131266" y="127843"/>
                  <a:pt x="122734" y="127843"/>
                  <a:pt x="115342" y="124420"/>
                </a:cubicBezTo>
                <a:lnTo>
                  <a:pt x="6896" y="74315"/>
                </a:lnTo>
                <a:cubicBezTo>
                  <a:pt x="2679" y="72330"/>
                  <a:pt x="0" y="68114"/>
                  <a:pt x="0" y="63500"/>
                </a:cubicBezTo>
                <a:cubicBezTo>
                  <a:pt x="0" y="58886"/>
                  <a:pt x="2679" y="54620"/>
                  <a:pt x="6896" y="52685"/>
                </a:cubicBezTo>
                <a:lnTo>
                  <a:pt x="115342" y="2580"/>
                </a:lnTo>
                <a:close/>
                <a:moveTo>
                  <a:pt x="23862" y="108347"/>
                </a:moveTo>
                <a:lnTo>
                  <a:pt x="105370" y="146000"/>
                </a:lnTo>
                <a:cubicBezTo>
                  <a:pt x="119112" y="152350"/>
                  <a:pt x="134938" y="152350"/>
                  <a:pt x="148679" y="146000"/>
                </a:cubicBezTo>
                <a:lnTo>
                  <a:pt x="230188" y="108347"/>
                </a:lnTo>
                <a:lnTo>
                  <a:pt x="247104" y="116185"/>
                </a:lnTo>
                <a:cubicBezTo>
                  <a:pt x="251321" y="118120"/>
                  <a:pt x="254000" y="122337"/>
                  <a:pt x="254000" y="127000"/>
                </a:cubicBezTo>
                <a:cubicBezTo>
                  <a:pt x="254000" y="131663"/>
                  <a:pt x="251321" y="135880"/>
                  <a:pt x="247104" y="137815"/>
                </a:cubicBezTo>
                <a:lnTo>
                  <a:pt x="138658" y="187920"/>
                </a:lnTo>
                <a:cubicBezTo>
                  <a:pt x="131266" y="191343"/>
                  <a:pt x="122734" y="191343"/>
                  <a:pt x="115342" y="187920"/>
                </a:cubicBezTo>
                <a:lnTo>
                  <a:pt x="6896" y="137815"/>
                </a:lnTo>
                <a:cubicBezTo>
                  <a:pt x="2679" y="135830"/>
                  <a:pt x="0" y="131614"/>
                  <a:pt x="0" y="127000"/>
                </a:cubicBezTo>
                <a:cubicBezTo>
                  <a:pt x="0" y="122386"/>
                  <a:pt x="2679" y="118120"/>
                  <a:pt x="6896" y="116185"/>
                </a:cubicBezTo>
                <a:lnTo>
                  <a:pt x="23812" y="108347"/>
                </a:lnTo>
                <a:close/>
                <a:moveTo>
                  <a:pt x="6896" y="179685"/>
                </a:moveTo>
                <a:lnTo>
                  <a:pt x="23812" y="171847"/>
                </a:lnTo>
                <a:lnTo>
                  <a:pt x="105321" y="209500"/>
                </a:lnTo>
                <a:cubicBezTo>
                  <a:pt x="119063" y="215850"/>
                  <a:pt x="134888" y="215850"/>
                  <a:pt x="148630" y="209500"/>
                </a:cubicBezTo>
                <a:lnTo>
                  <a:pt x="230138" y="171847"/>
                </a:lnTo>
                <a:lnTo>
                  <a:pt x="247055" y="179685"/>
                </a:lnTo>
                <a:cubicBezTo>
                  <a:pt x="251271" y="181620"/>
                  <a:pt x="253950" y="185837"/>
                  <a:pt x="253950" y="190500"/>
                </a:cubicBezTo>
                <a:cubicBezTo>
                  <a:pt x="253950" y="195163"/>
                  <a:pt x="251271" y="199380"/>
                  <a:pt x="247055" y="201315"/>
                </a:cubicBezTo>
                <a:lnTo>
                  <a:pt x="138609" y="251420"/>
                </a:lnTo>
                <a:cubicBezTo>
                  <a:pt x="131217" y="254843"/>
                  <a:pt x="122684" y="254843"/>
                  <a:pt x="115292" y="251420"/>
                </a:cubicBezTo>
                <a:lnTo>
                  <a:pt x="6896" y="201315"/>
                </a:lnTo>
                <a:cubicBezTo>
                  <a:pt x="2679" y="199330"/>
                  <a:pt x="0" y="195114"/>
                  <a:pt x="0" y="190500"/>
                </a:cubicBezTo>
                <a:cubicBezTo>
                  <a:pt x="0" y="185886"/>
                  <a:pt x="2679" y="181620"/>
                  <a:pt x="6896" y="179685"/>
                </a:cubicBezTo>
                <a:close/>
              </a:path>
            </a:pathLst>
          </a:custGeom>
          <a:solidFill>
            <a:srgbClr val="C5A575"/>
          </a:solidFill>
          <a:ln/>
        </p:spPr>
      </p:sp>
      <p:sp>
        <p:nvSpPr>
          <p:cNvPr id="53" name="Text 51"/>
          <p:cNvSpPr/>
          <p:nvPr/>
        </p:nvSpPr>
        <p:spPr>
          <a:xfrm>
            <a:off x="8912376" y="8366584"/>
            <a:ext cx="20193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Classification DDD</a:t>
            </a:r>
            <a:endParaRPr lang="en-US" sz="1600" dirty="0"/>
          </a:p>
        </p:txBody>
      </p:sp>
      <p:sp>
        <p:nvSpPr>
          <p:cNvPr id="54" name="Text 52"/>
          <p:cNvSpPr/>
          <p:nvPr/>
        </p:nvSpPr>
        <p:spPr>
          <a:xfrm>
            <a:off x="8442476" y="8823784"/>
            <a:ext cx="71882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Generic Subdomain</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(ou Supporting) — Tuyauterie complexe mais standardisée.</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352602"/>
            <a:ext cx="2803676" cy="720876"/>
          </a:xfrm>
          <a:custGeom>
            <a:avLst/>
            <a:gdLst/>
            <a:ahLst/>
            <a:cxnLst/>
            <a:rect l="l" t="t" r="r" b="b"/>
            <a:pathLst>
              <a:path w="2803676" h="720876">
                <a:moveTo>
                  <a:pt x="101600" y="0"/>
                </a:moveTo>
                <a:lnTo>
                  <a:pt x="2702076" y="0"/>
                </a:lnTo>
                <a:cubicBezTo>
                  <a:pt x="2758188" y="0"/>
                  <a:pt x="2803676" y="45488"/>
                  <a:pt x="2803676" y="101600"/>
                </a:cubicBezTo>
                <a:lnTo>
                  <a:pt x="2803676" y="619276"/>
                </a:lnTo>
                <a:cubicBezTo>
                  <a:pt x="2803676" y="675388"/>
                  <a:pt x="2758188" y="720876"/>
                  <a:pt x="27020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822476" y="2509838"/>
            <a:ext cx="2336800" cy="406400"/>
          </a:xfrm>
          <a:prstGeom prst="rect">
            <a:avLst/>
          </a:prstGeom>
          <a:noFill/>
          <a:ln/>
        </p:spPr>
        <p:txBody>
          <a:bodyPr wrap="square" lIns="0" tIns="0" rIns="0" bIns="0" rtlCol="0" anchor="ctr"/>
          <a:lstStyle/>
          <a:p>
            <a:pP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CHAPITRE 04</a:t>
            </a:r>
            <a:endParaRPr lang="en-US" sz="1600" dirty="0"/>
          </a:p>
        </p:txBody>
      </p:sp>
      <p:sp>
        <p:nvSpPr>
          <p:cNvPr id="5" name="Text 2"/>
          <p:cNvSpPr/>
          <p:nvPr/>
        </p:nvSpPr>
        <p:spPr>
          <a:xfrm>
            <a:off x="508000" y="3484711"/>
            <a:ext cx="15697200" cy="1828800"/>
          </a:xfrm>
          <a:prstGeom prst="rect">
            <a:avLst/>
          </a:prstGeom>
          <a:noFill/>
          <a:ln/>
        </p:spPr>
        <p:txBody>
          <a:bodyPr wrap="square" lIns="0" tIns="0" rIns="0" bIns="0" rtlCol="0" anchor="ctr"/>
          <a:lstStyle/>
          <a:p>
            <a:pPr>
              <a:lnSpc>
                <a:spcPct val="80000"/>
              </a:lnSpc>
            </a:pPr>
            <a:r>
              <a:rPr lang="en-US" sz="7200" b="1" dirty="0">
                <a:solidFill>
                  <a:srgbClr val="E8E9EB"/>
                </a:solidFill>
                <a:latin typeface="Oranienbaum" pitchFamily="34" charset="0"/>
                <a:ea typeface="Oranienbaum" pitchFamily="34" charset="-122"/>
                <a:cs typeface="Oranienbaum" pitchFamily="34" charset="-120"/>
              </a:rPr>
              <a:t>Architecture des</a:t>
            </a:r>
            <a:endParaRPr lang="en-US" sz="1600" dirty="0"/>
          </a:p>
          <a:p>
            <a:pPr>
              <a:lnSpc>
                <a:spcPct val="80000"/>
              </a:lnSpc>
            </a:pPr>
            <a:r>
              <a:rPr lang="en-US" sz="7200" b="1" dirty="0">
                <a:solidFill>
                  <a:srgbClr val="E8E9EB"/>
                </a:solidFill>
                <a:latin typeface="Oranienbaum" pitchFamily="34" charset="0"/>
                <a:ea typeface="Oranienbaum" pitchFamily="34" charset="-122"/>
                <a:cs typeface="Oranienbaum" pitchFamily="34" charset="-120"/>
              </a:rPr>
              <a:t>Données &amp; Émissaires</a:t>
            </a:r>
            <a:endParaRPr lang="en-US" sz="1600" dirty="0"/>
          </a:p>
        </p:txBody>
      </p:sp>
      <p:sp>
        <p:nvSpPr>
          <p:cNvPr id="6" name="Shape 3"/>
          <p:cNvSpPr/>
          <p:nvPr/>
        </p:nvSpPr>
        <p:spPr>
          <a:xfrm>
            <a:off x="508000" y="5719911"/>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508000" y="6177111"/>
            <a:ext cx="99441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Le Livrable Technique — Data on the Outside</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04 — ARCHITECTURE DES DONNÉES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Philosophie : Data on the Outside</a:t>
            </a:r>
            <a:endParaRPr lang="en-US" sz="1600" dirty="0"/>
          </a:p>
        </p:txBody>
      </p:sp>
      <p:sp>
        <p:nvSpPr>
          <p:cNvPr id="4" name="Shape 2"/>
          <p:cNvSpPr/>
          <p:nvPr/>
        </p:nvSpPr>
        <p:spPr>
          <a:xfrm>
            <a:off x="532190" y="1625600"/>
            <a:ext cx="15213390" cy="1231900"/>
          </a:xfrm>
          <a:custGeom>
            <a:avLst/>
            <a:gdLst/>
            <a:ahLst/>
            <a:cxnLst/>
            <a:rect l="l" t="t" r="r" b="b"/>
            <a:pathLst>
              <a:path w="15213390" h="1231900">
                <a:moveTo>
                  <a:pt x="0" y="0"/>
                </a:moveTo>
                <a:lnTo>
                  <a:pt x="15111796" y="0"/>
                </a:lnTo>
                <a:cubicBezTo>
                  <a:pt x="15167905" y="0"/>
                  <a:pt x="15213390" y="45486"/>
                  <a:pt x="15213390" y="101595"/>
                </a:cubicBezTo>
                <a:lnTo>
                  <a:pt x="15213390" y="1130305"/>
                </a:lnTo>
                <a:cubicBezTo>
                  <a:pt x="15213390" y="1186414"/>
                  <a:pt x="15167905" y="1231900"/>
                  <a:pt x="15111796" y="1231900"/>
                </a:cubicBezTo>
                <a:lnTo>
                  <a:pt x="0" y="1231900"/>
                </a:lnTo>
                <a:lnTo>
                  <a:pt x="0" y="0"/>
                </a:lnTo>
                <a:close/>
              </a:path>
            </a:pathLst>
          </a:custGeom>
          <a:solidFill>
            <a:srgbClr val="3A5A78">
              <a:alpha val="10196"/>
            </a:srgbClr>
          </a:solidFill>
          <a:ln/>
        </p:spPr>
      </p:sp>
      <p:sp>
        <p:nvSpPr>
          <p:cNvPr id="5" name="Shape 3"/>
          <p:cNvSpPr/>
          <p:nvPr/>
        </p:nvSpPr>
        <p:spPr>
          <a:xfrm>
            <a:off x="532190" y="1625600"/>
            <a:ext cx="48381" cy="1231900"/>
          </a:xfrm>
          <a:custGeom>
            <a:avLst/>
            <a:gdLst/>
            <a:ahLst/>
            <a:cxnLst/>
            <a:rect l="l" t="t" r="r" b="b"/>
            <a:pathLst>
              <a:path w="48381" h="1231900">
                <a:moveTo>
                  <a:pt x="0" y="0"/>
                </a:moveTo>
                <a:lnTo>
                  <a:pt x="48381" y="0"/>
                </a:lnTo>
                <a:lnTo>
                  <a:pt x="48381" y="1231900"/>
                </a:lnTo>
                <a:lnTo>
                  <a:pt x="0" y="1231900"/>
                </a:lnTo>
                <a:lnTo>
                  <a:pt x="0" y="0"/>
                </a:lnTo>
                <a:close/>
              </a:path>
            </a:pathLst>
          </a:custGeom>
          <a:solidFill>
            <a:srgbClr val="C5A575"/>
          </a:solidFill>
          <a:ln/>
        </p:spPr>
      </p:sp>
      <p:sp>
        <p:nvSpPr>
          <p:cNvPr id="6" name="Text 4"/>
          <p:cNvSpPr/>
          <p:nvPr/>
        </p:nvSpPr>
        <p:spPr>
          <a:xfrm>
            <a:off x="759581" y="1828800"/>
            <a:ext cx="14909800" cy="8255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Le concept fondamental de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Pat Helland</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qui structure notre architecture : la distinction radicale entre les données à l'intérieur et à l'extérieur d'un Bounded Context.</a:t>
            </a:r>
            <a:endParaRPr lang="en-US" sz="1600" dirty="0"/>
          </a:p>
        </p:txBody>
      </p:sp>
      <p:sp>
        <p:nvSpPr>
          <p:cNvPr id="7" name="Shape 5"/>
          <p:cNvSpPr/>
          <p:nvPr/>
        </p:nvSpPr>
        <p:spPr>
          <a:xfrm>
            <a:off x="512838" y="3065538"/>
            <a:ext cx="7477276" cy="4327676"/>
          </a:xfrm>
          <a:custGeom>
            <a:avLst/>
            <a:gdLst/>
            <a:ahLst/>
            <a:cxnLst/>
            <a:rect l="l" t="t" r="r" b="b"/>
            <a:pathLst>
              <a:path w="7477276" h="4327676">
                <a:moveTo>
                  <a:pt x="101614" y="0"/>
                </a:moveTo>
                <a:lnTo>
                  <a:pt x="7375662" y="0"/>
                </a:lnTo>
                <a:cubicBezTo>
                  <a:pt x="7431782" y="0"/>
                  <a:pt x="7477276" y="45494"/>
                  <a:pt x="7477276" y="101614"/>
                </a:cubicBezTo>
                <a:lnTo>
                  <a:pt x="7477276" y="4226062"/>
                </a:lnTo>
                <a:cubicBezTo>
                  <a:pt x="7477276" y="4282182"/>
                  <a:pt x="7431782" y="4327676"/>
                  <a:pt x="7375662" y="4327676"/>
                </a:cubicBezTo>
                <a:lnTo>
                  <a:pt x="101614" y="4327676"/>
                </a:lnTo>
                <a:cubicBezTo>
                  <a:pt x="45494" y="4327676"/>
                  <a:pt x="0" y="4282182"/>
                  <a:pt x="0" y="4226062"/>
                </a:cubicBezTo>
                <a:lnTo>
                  <a:pt x="0" y="101614"/>
                </a:lnTo>
                <a:cubicBezTo>
                  <a:pt x="0" y="45532"/>
                  <a:pt x="45532" y="0"/>
                  <a:pt x="101614" y="0"/>
                </a:cubicBezTo>
                <a:close/>
              </a:path>
            </a:pathLst>
          </a:custGeom>
          <a:solidFill>
            <a:srgbClr val="2D313A">
              <a:alpha val="50196"/>
            </a:srgbClr>
          </a:solidFill>
          <a:ln w="9676">
            <a:solidFill>
              <a:srgbClr val="C5A575">
                <a:alpha val="30196"/>
              </a:srgbClr>
            </a:solidFill>
            <a:prstDash val="solid"/>
          </a:ln>
        </p:spPr>
      </p:sp>
      <p:sp>
        <p:nvSpPr>
          <p:cNvPr id="8" name="Shape 6"/>
          <p:cNvSpPr/>
          <p:nvPr/>
        </p:nvSpPr>
        <p:spPr>
          <a:xfrm>
            <a:off x="771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9" name="Shape 7"/>
          <p:cNvSpPr/>
          <p:nvPr/>
        </p:nvSpPr>
        <p:spPr>
          <a:xfrm>
            <a:off x="965351" y="3502174"/>
            <a:ext cx="222250" cy="254000"/>
          </a:xfrm>
          <a:custGeom>
            <a:avLst/>
            <a:gdLst/>
            <a:ahLst/>
            <a:cxnLst/>
            <a:rect l="l" t="t" r="r" b="b"/>
            <a:pathLst>
              <a:path w="222250" h="254000">
                <a:moveTo>
                  <a:pt x="222250" y="102096"/>
                </a:moveTo>
                <a:cubicBezTo>
                  <a:pt x="214908" y="106958"/>
                  <a:pt x="206474" y="110877"/>
                  <a:pt x="197693" y="114002"/>
                </a:cubicBezTo>
                <a:cubicBezTo>
                  <a:pt x="174377" y="122337"/>
                  <a:pt x="143768" y="127000"/>
                  <a:pt x="111125" y="127000"/>
                </a:cubicBezTo>
                <a:cubicBezTo>
                  <a:pt x="78482" y="127000"/>
                  <a:pt x="47823" y="122287"/>
                  <a:pt x="24557" y="114002"/>
                </a:cubicBezTo>
                <a:cubicBezTo>
                  <a:pt x="15825" y="110877"/>
                  <a:pt x="7342" y="106958"/>
                  <a:pt x="0" y="102096"/>
                </a:cubicBezTo>
                <a:lnTo>
                  <a:pt x="0" y="142875"/>
                </a:lnTo>
                <a:cubicBezTo>
                  <a:pt x="0" y="164802"/>
                  <a:pt x="49758" y="182563"/>
                  <a:pt x="111125" y="182563"/>
                </a:cubicBezTo>
                <a:cubicBezTo>
                  <a:pt x="172492" y="182563"/>
                  <a:pt x="222250" y="164802"/>
                  <a:pt x="222250" y="142875"/>
                </a:cubicBezTo>
                <a:lnTo>
                  <a:pt x="222250" y="102096"/>
                </a:lnTo>
                <a:close/>
                <a:moveTo>
                  <a:pt x="222250" y="63500"/>
                </a:moveTo>
                <a:lnTo>
                  <a:pt x="222250" y="39688"/>
                </a:lnTo>
                <a:cubicBezTo>
                  <a:pt x="222250" y="17760"/>
                  <a:pt x="172492" y="0"/>
                  <a:pt x="111125" y="0"/>
                </a:cubicBezTo>
                <a:cubicBezTo>
                  <a:pt x="49758" y="0"/>
                  <a:pt x="0" y="17760"/>
                  <a:pt x="0" y="39688"/>
                </a:cubicBezTo>
                <a:lnTo>
                  <a:pt x="0" y="63500"/>
                </a:lnTo>
                <a:cubicBezTo>
                  <a:pt x="0" y="85427"/>
                  <a:pt x="49758" y="103188"/>
                  <a:pt x="111125" y="103188"/>
                </a:cubicBezTo>
                <a:cubicBezTo>
                  <a:pt x="172492" y="103188"/>
                  <a:pt x="222250" y="85427"/>
                  <a:pt x="222250" y="63500"/>
                </a:cubicBezTo>
                <a:close/>
                <a:moveTo>
                  <a:pt x="197693" y="193377"/>
                </a:moveTo>
                <a:cubicBezTo>
                  <a:pt x="174427" y="201662"/>
                  <a:pt x="143818" y="206375"/>
                  <a:pt x="111125" y="206375"/>
                </a:cubicBezTo>
                <a:cubicBezTo>
                  <a:pt x="78432" y="206375"/>
                  <a:pt x="47823" y="201662"/>
                  <a:pt x="24557" y="193377"/>
                </a:cubicBezTo>
                <a:cubicBezTo>
                  <a:pt x="15825" y="190252"/>
                  <a:pt x="7342" y="186333"/>
                  <a:pt x="0" y="181471"/>
                </a:cubicBezTo>
                <a:lnTo>
                  <a:pt x="0" y="214313"/>
                </a:lnTo>
                <a:cubicBezTo>
                  <a:pt x="0" y="236240"/>
                  <a:pt x="49758" y="254000"/>
                  <a:pt x="111125" y="254000"/>
                </a:cubicBezTo>
                <a:cubicBezTo>
                  <a:pt x="172492" y="254000"/>
                  <a:pt x="222250" y="236240"/>
                  <a:pt x="222250" y="214313"/>
                </a:cubicBezTo>
                <a:lnTo>
                  <a:pt x="222250" y="181471"/>
                </a:lnTo>
                <a:cubicBezTo>
                  <a:pt x="214908" y="186333"/>
                  <a:pt x="206474" y="190252"/>
                  <a:pt x="197693" y="193377"/>
                </a:cubicBezTo>
                <a:close/>
              </a:path>
            </a:pathLst>
          </a:custGeom>
          <a:solidFill>
            <a:srgbClr val="C5A575"/>
          </a:solidFill>
          <a:ln/>
        </p:spPr>
      </p:sp>
      <p:sp>
        <p:nvSpPr>
          <p:cNvPr id="10" name="Text 8"/>
          <p:cNvSpPr/>
          <p:nvPr/>
        </p:nvSpPr>
        <p:spPr>
          <a:xfrm>
            <a:off x="1533676" y="3425974"/>
            <a:ext cx="1905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Inside Data</a:t>
            </a:r>
            <a:endParaRPr lang="en-US" sz="1600" dirty="0"/>
          </a:p>
        </p:txBody>
      </p:sp>
      <p:sp>
        <p:nvSpPr>
          <p:cNvPr id="11" name="Shape 9"/>
          <p:cNvSpPr/>
          <p:nvPr/>
        </p:nvSpPr>
        <p:spPr>
          <a:xfrm>
            <a:off x="783771" y="4137174"/>
            <a:ext cx="6958995" cy="1320800"/>
          </a:xfrm>
          <a:custGeom>
            <a:avLst/>
            <a:gdLst/>
            <a:ahLst/>
            <a:cxnLst/>
            <a:rect l="l" t="t" r="r" b="b"/>
            <a:pathLst>
              <a:path w="6958995" h="1320800">
                <a:moveTo>
                  <a:pt x="24190" y="0"/>
                </a:moveTo>
                <a:lnTo>
                  <a:pt x="6908197" y="0"/>
                </a:lnTo>
                <a:cubicBezTo>
                  <a:pt x="6936252" y="0"/>
                  <a:pt x="6958995" y="22743"/>
                  <a:pt x="6958995" y="50798"/>
                </a:cubicBezTo>
                <a:lnTo>
                  <a:pt x="6958995" y="1270002"/>
                </a:lnTo>
                <a:cubicBezTo>
                  <a:pt x="6958995" y="1298057"/>
                  <a:pt x="6936252" y="1320800"/>
                  <a:pt x="6908197" y="1320800"/>
                </a:cubicBezTo>
                <a:lnTo>
                  <a:pt x="24190" y="1320800"/>
                </a:lnTo>
                <a:cubicBezTo>
                  <a:pt x="10830" y="1320800"/>
                  <a:pt x="0" y="1309970"/>
                  <a:pt x="0" y="1296610"/>
                </a:cubicBezTo>
                <a:lnTo>
                  <a:pt x="0" y="24190"/>
                </a:lnTo>
                <a:cubicBezTo>
                  <a:pt x="0" y="10839"/>
                  <a:pt x="10839" y="0"/>
                  <a:pt x="24190" y="0"/>
                </a:cubicBezTo>
                <a:close/>
              </a:path>
            </a:pathLst>
          </a:custGeom>
          <a:solidFill>
            <a:srgbClr val="C5A575">
              <a:alpha val="10196"/>
            </a:srgbClr>
          </a:solidFill>
          <a:ln/>
        </p:spPr>
      </p:sp>
      <p:sp>
        <p:nvSpPr>
          <p:cNvPr id="12" name="Shape 10"/>
          <p:cNvSpPr/>
          <p:nvPr/>
        </p:nvSpPr>
        <p:spPr>
          <a:xfrm>
            <a:off x="783771" y="4137174"/>
            <a:ext cx="24190" cy="1320800"/>
          </a:xfrm>
          <a:custGeom>
            <a:avLst/>
            <a:gdLst/>
            <a:ahLst/>
            <a:cxnLst/>
            <a:rect l="l" t="t" r="r" b="b"/>
            <a:pathLst>
              <a:path w="24190" h="1320800">
                <a:moveTo>
                  <a:pt x="24190" y="0"/>
                </a:moveTo>
                <a:lnTo>
                  <a:pt x="24190" y="0"/>
                </a:lnTo>
                <a:lnTo>
                  <a:pt x="24190" y="1320800"/>
                </a:lnTo>
                <a:lnTo>
                  <a:pt x="24190" y="1320800"/>
                </a:lnTo>
                <a:cubicBezTo>
                  <a:pt x="10830" y="1320800"/>
                  <a:pt x="0" y="1309970"/>
                  <a:pt x="0" y="1296610"/>
                </a:cubicBezTo>
                <a:lnTo>
                  <a:pt x="0" y="24190"/>
                </a:lnTo>
                <a:cubicBezTo>
                  <a:pt x="0" y="10839"/>
                  <a:pt x="10839" y="0"/>
                  <a:pt x="24190" y="0"/>
                </a:cubicBezTo>
                <a:close/>
              </a:path>
            </a:pathLst>
          </a:custGeom>
          <a:solidFill>
            <a:srgbClr val="C5A575"/>
          </a:solidFill>
          <a:ln/>
        </p:spPr>
      </p:sp>
      <p:sp>
        <p:nvSpPr>
          <p:cNvPr id="13" name="Text 11"/>
          <p:cNvSpPr/>
          <p:nvPr/>
        </p:nvSpPr>
        <p:spPr>
          <a:xfrm>
            <a:off x="948267" y="4289574"/>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Caractéristiques</a:t>
            </a:r>
            <a:endParaRPr lang="en-US" sz="1600" dirty="0"/>
          </a:p>
        </p:txBody>
      </p:sp>
      <p:sp>
        <p:nvSpPr>
          <p:cNvPr id="14" name="Text 12"/>
          <p:cNvSpPr/>
          <p:nvPr/>
        </p:nvSpPr>
        <p:spPr>
          <a:xfrm>
            <a:off x="948267" y="4645174"/>
            <a:ext cx="67437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Données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mutables</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stockées dans des bases relationnelles locales, gérées par des transactions ACID.</a:t>
            </a:r>
            <a:endParaRPr lang="en-US" sz="1600" dirty="0"/>
          </a:p>
        </p:txBody>
      </p:sp>
      <p:sp>
        <p:nvSpPr>
          <p:cNvPr id="15" name="Shape 13"/>
          <p:cNvSpPr/>
          <p:nvPr/>
        </p:nvSpPr>
        <p:spPr>
          <a:xfrm>
            <a:off x="809776" y="56611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6" name="Text 14"/>
          <p:cNvSpPr/>
          <p:nvPr/>
        </p:nvSpPr>
        <p:spPr>
          <a:xfrm>
            <a:off x="1178076" y="5610374"/>
            <a:ext cx="28575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Tables SQL du Royaume Retail</a:t>
            </a:r>
            <a:endParaRPr lang="en-US" sz="1600" dirty="0"/>
          </a:p>
        </p:txBody>
      </p:sp>
      <p:sp>
        <p:nvSpPr>
          <p:cNvPr id="17" name="Shape 15"/>
          <p:cNvSpPr/>
          <p:nvPr/>
        </p:nvSpPr>
        <p:spPr>
          <a:xfrm>
            <a:off x="809776" y="60675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8" name="Text 16"/>
          <p:cNvSpPr/>
          <p:nvPr/>
        </p:nvSpPr>
        <p:spPr>
          <a:xfrm>
            <a:off x="1178076" y="6016774"/>
            <a:ext cx="33274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Solde client, historique transactions</a:t>
            </a:r>
            <a:endParaRPr lang="en-US" sz="1600" dirty="0"/>
          </a:p>
        </p:txBody>
      </p:sp>
      <p:sp>
        <p:nvSpPr>
          <p:cNvPr id="19" name="Shape 17"/>
          <p:cNvSpPr/>
          <p:nvPr/>
        </p:nvSpPr>
        <p:spPr>
          <a:xfrm>
            <a:off x="809776" y="64739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0" name="Text 18"/>
          <p:cNvSpPr/>
          <p:nvPr/>
        </p:nvSpPr>
        <p:spPr>
          <a:xfrm>
            <a:off x="1178076" y="6423174"/>
            <a:ext cx="27305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Cohérence immédiate (ACID)</a:t>
            </a:r>
            <a:endParaRPr lang="en-US" sz="1600" dirty="0"/>
          </a:p>
        </p:txBody>
      </p:sp>
      <p:sp>
        <p:nvSpPr>
          <p:cNvPr id="21" name="Shape 19"/>
          <p:cNvSpPr/>
          <p:nvPr/>
        </p:nvSpPr>
        <p:spPr>
          <a:xfrm>
            <a:off x="809776" y="68803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2" name="Text 20"/>
          <p:cNvSpPr/>
          <p:nvPr/>
        </p:nvSpPr>
        <p:spPr>
          <a:xfrm>
            <a:off x="1178076" y="6829574"/>
            <a:ext cx="42672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Accès uniquement par le contexte propriétaire</a:t>
            </a:r>
            <a:endParaRPr lang="en-US" sz="1600" dirty="0"/>
          </a:p>
        </p:txBody>
      </p:sp>
      <p:sp>
        <p:nvSpPr>
          <p:cNvPr id="23" name="Shape 21"/>
          <p:cNvSpPr/>
          <p:nvPr/>
        </p:nvSpPr>
        <p:spPr>
          <a:xfrm>
            <a:off x="8259838" y="3065538"/>
            <a:ext cx="7477276" cy="4327676"/>
          </a:xfrm>
          <a:custGeom>
            <a:avLst/>
            <a:gdLst/>
            <a:ahLst/>
            <a:cxnLst/>
            <a:rect l="l" t="t" r="r" b="b"/>
            <a:pathLst>
              <a:path w="7477276" h="4327676">
                <a:moveTo>
                  <a:pt x="101614" y="0"/>
                </a:moveTo>
                <a:lnTo>
                  <a:pt x="7375662" y="0"/>
                </a:lnTo>
                <a:cubicBezTo>
                  <a:pt x="7431782" y="0"/>
                  <a:pt x="7477276" y="45494"/>
                  <a:pt x="7477276" y="101614"/>
                </a:cubicBezTo>
                <a:lnTo>
                  <a:pt x="7477276" y="4226062"/>
                </a:lnTo>
                <a:cubicBezTo>
                  <a:pt x="7477276" y="4282182"/>
                  <a:pt x="7431782" y="4327676"/>
                  <a:pt x="7375662" y="4327676"/>
                </a:cubicBezTo>
                <a:lnTo>
                  <a:pt x="101614" y="4327676"/>
                </a:lnTo>
                <a:cubicBezTo>
                  <a:pt x="45494" y="4327676"/>
                  <a:pt x="0" y="4282182"/>
                  <a:pt x="0" y="4226062"/>
                </a:cubicBezTo>
                <a:lnTo>
                  <a:pt x="0" y="101614"/>
                </a:lnTo>
                <a:cubicBezTo>
                  <a:pt x="0" y="45532"/>
                  <a:pt x="45532" y="0"/>
                  <a:pt x="101614" y="0"/>
                </a:cubicBezTo>
                <a:close/>
              </a:path>
            </a:pathLst>
          </a:custGeom>
          <a:solidFill>
            <a:srgbClr val="2D313A">
              <a:alpha val="50196"/>
            </a:srgbClr>
          </a:solidFill>
          <a:ln w="9676">
            <a:solidFill>
              <a:srgbClr val="3A5A78">
                <a:alpha val="30196"/>
              </a:srgbClr>
            </a:solidFill>
            <a:prstDash val="solid"/>
          </a:ln>
        </p:spPr>
      </p:sp>
      <p:sp>
        <p:nvSpPr>
          <p:cNvPr id="24" name="Shape 22"/>
          <p:cNvSpPr/>
          <p:nvPr/>
        </p:nvSpPr>
        <p:spPr>
          <a:xfrm>
            <a:off x="8518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5" name="Shape 23"/>
          <p:cNvSpPr/>
          <p:nvPr/>
        </p:nvSpPr>
        <p:spPr>
          <a:xfrm>
            <a:off x="8696476" y="3502174"/>
            <a:ext cx="254000" cy="254000"/>
          </a:xfrm>
          <a:custGeom>
            <a:avLst/>
            <a:gdLst/>
            <a:ahLst/>
            <a:cxnLst/>
            <a:rect l="l" t="t" r="r" b="b"/>
            <a:pathLst>
              <a:path w="254000" h="254000">
                <a:moveTo>
                  <a:pt x="23812" y="31750"/>
                </a:moveTo>
                <a:cubicBezTo>
                  <a:pt x="10666" y="31750"/>
                  <a:pt x="0" y="42416"/>
                  <a:pt x="0" y="55563"/>
                </a:cubicBezTo>
                <a:cubicBezTo>
                  <a:pt x="0" y="63054"/>
                  <a:pt x="3522" y="70098"/>
                  <a:pt x="9525" y="74613"/>
                </a:cubicBezTo>
                <a:lnTo>
                  <a:pt x="112713" y="152003"/>
                </a:lnTo>
                <a:cubicBezTo>
                  <a:pt x="121196" y="158353"/>
                  <a:pt x="132804" y="158353"/>
                  <a:pt x="141288" y="152003"/>
                </a:cubicBezTo>
                <a:lnTo>
                  <a:pt x="244475" y="74612"/>
                </a:lnTo>
                <a:cubicBezTo>
                  <a:pt x="250478" y="70098"/>
                  <a:pt x="254000" y="63054"/>
                  <a:pt x="254000" y="55562"/>
                </a:cubicBezTo>
                <a:cubicBezTo>
                  <a:pt x="254000" y="42416"/>
                  <a:pt x="243334" y="31750"/>
                  <a:pt x="230188" y="31750"/>
                </a:cubicBezTo>
                <a:lnTo>
                  <a:pt x="23812" y="31750"/>
                </a:lnTo>
                <a:close/>
                <a:moveTo>
                  <a:pt x="0" y="97234"/>
                </a:moveTo>
                <a:lnTo>
                  <a:pt x="0" y="190500"/>
                </a:lnTo>
                <a:cubicBezTo>
                  <a:pt x="0" y="208012"/>
                  <a:pt x="14238" y="222250"/>
                  <a:pt x="31750" y="222250"/>
                </a:cubicBezTo>
                <a:lnTo>
                  <a:pt x="222250" y="222250"/>
                </a:lnTo>
                <a:cubicBezTo>
                  <a:pt x="239762" y="222250"/>
                  <a:pt x="254000" y="208012"/>
                  <a:pt x="254000" y="190500"/>
                </a:cubicBezTo>
                <a:lnTo>
                  <a:pt x="254000" y="97234"/>
                </a:lnTo>
                <a:lnTo>
                  <a:pt x="155575" y="171053"/>
                </a:lnTo>
                <a:cubicBezTo>
                  <a:pt x="138658" y="183753"/>
                  <a:pt x="115342" y="183753"/>
                  <a:pt x="98425" y="171053"/>
                </a:cubicBezTo>
                <a:lnTo>
                  <a:pt x="0" y="97234"/>
                </a:lnTo>
                <a:close/>
              </a:path>
            </a:pathLst>
          </a:custGeom>
          <a:solidFill>
            <a:srgbClr val="C5A575"/>
          </a:solidFill>
          <a:ln/>
        </p:spPr>
      </p:sp>
      <p:sp>
        <p:nvSpPr>
          <p:cNvPr id="26" name="Text 24"/>
          <p:cNvSpPr/>
          <p:nvPr/>
        </p:nvSpPr>
        <p:spPr>
          <a:xfrm>
            <a:off x="9280676" y="3425974"/>
            <a:ext cx="21463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Outside Data</a:t>
            </a:r>
            <a:endParaRPr lang="en-US" sz="1600" dirty="0"/>
          </a:p>
        </p:txBody>
      </p:sp>
      <p:sp>
        <p:nvSpPr>
          <p:cNvPr id="27" name="Shape 25"/>
          <p:cNvSpPr/>
          <p:nvPr/>
        </p:nvSpPr>
        <p:spPr>
          <a:xfrm>
            <a:off x="8530771" y="4137174"/>
            <a:ext cx="6958995" cy="1320800"/>
          </a:xfrm>
          <a:custGeom>
            <a:avLst/>
            <a:gdLst/>
            <a:ahLst/>
            <a:cxnLst/>
            <a:rect l="l" t="t" r="r" b="b"/>
            <a:pathLst>
              <a:path w="6958995" h="1320800">
                <a:moveTo>
                  <a:pt x="24190" y="0"/>
                </a:moveTo>
                <a:lnTo>
                  <a:pt x="6908197" y="0"/>
                </a:lnTo>
                <a:cubicBezTo>
                  <a:pt x="6936252" y="0"/>
                  <a:pt x="6958995" y="22743"/>
                  <a:pt x="6958995" y="50798"/>
                </a:cubicBezTo>
                <a:lnTo>
                  <a:pt x="6958995" y="1270002"/>
                </a:lnTo>
                <a:cubicBezTo>
                  <a:pt x="6958995" y="1298057"/>
                  <a:pt x="6936252" y="1320800"/>
                  <a:pt x="6908197" y="1320800"/>
                </a:cubicBezTo>
                <a:lnTo>
                  <a:pt x="24190" y="1320800"/>
                </a:lnTo>
                <a:cubicBezTo>
                  <a:pt x="10830" y="1320800"/>
                  <a:pt x="0" y="1309970"/>
                  <a:pt x="0" y="1296610"/>
                </a:cubicBezTo>
                <a:lnTo>
                  <a:pt x="0" y="24190"/>
                </a:lnTo>
                <a:cubicBezTo>
                  <a:pt x="0" y="10839"/>
                  <a:pt x="10839" y="0"/>
                  <a:pt x="24190" y="0"/>
                </a:cubicBezTo>
                <a:close/>
              </a:path>
            </a:pathLst>
          </a:custGeom>
          <a:solidFill>
            <a:srgbClr val="3A5A78">
              <a:alpha val="10196"/>
            </a:srgbClr>
          </a:solidFill>
          <a:ln/>
        </p:spPr>
      </p:sp>
      <p:sp>
        <p:nvSpPr>
          <p:cNvPr id="28" name="Shape 26"/>
          <p:cNvSpPr/>
          <p:nvPr/>
        </p:nvSpPr>
        <p:spPr>
          <a:xfrm>
            <a:off x="8530771" y="4137174"/>
            <a:ext cx="24190" cy="1320800"/>
          </a:xfrm>
          <a:custGeom>
            <a:avLst/>
            <a:gdLst/>
            <a:ahLst/>
            <a:cxnLst/>
            <a:rect l="l" t="t" r="r" b="b"/>
            <a:pathLst>
              <a:path w="24190" h="1320800">
                <a:moveTo>
                  <a:pt x="24190" y="0"/>
                </a:moveTo>
                <a:lnTo>
                  <a:pt x="24190" y="0"/>
                </a:lnTo>
                <a:lnTo>
                  <a:pt x="24190" y="1320800"/>
                </a:lnTo>
                <a:lnTo>
                  <a:pt x="24190" y="1320800"/>
                </a:lnTo>
                <a:cubicBezTo>
                  <a:pt x="10830" y="1320800"/>
                  <a:pt x="0" y="1309970"/>
                  <a:pt x="0" y="1296610"/>
                </a:cubicBezTo>
                <a:lnTo>
                  <a:pt x="0" y="24190"/>
                </a:lnTo>
                <a:cubicBezTo>
                  <a:pt x="0" y="10839"/>
                  <a:pt x="10839" y="0"/>
                  <a:pt x="24190" y="0"/>
                </a:cubicBezTo>
                <a:close/>
              </a:path>
            </a:pathLst>
          </a:custGeom>
          <a:solidFill>
            <a:srgbClr val="3A5A78"/>
          </a:solidFill>
          <a:ln/>
        </p:spPr>
      </p:sp>
      <p:sp>
        <p:nvSpPr>
          <p:cNvPr id="29" name="Text 27"/>
          <p:cNvSpPr/>
          <p:nvPr/>
        </p:nvSpPr>
        <p:spPr>
          <a:xfrm>
            <a:off x="8695267" y="4289574"/>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Caractéristiques</a:t>
            </a:r>
            <a:endParaRPr lang="en-US" sz="1600" dirty="0"/>
          </a:p>
        </p:txBody>
      </p:sp>
      <p:sp>
        <p:nvSpPr>
          <p:cNvPr id="30" name="Text 28"/>
          <p:cNvSpPr/>
          <p:nvPr/>
        </p:nvSpPr>
        <p:spPr>
          <a:xfrm>
            <a:off x="8695267" y="4645174"/>
            <a:ext cx="67437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Données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immutables</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transportées par des messages (Émissaires) qui traversent les frontières.</a:t>
            </a:r>
            <a:endParaRPr lang="en-US" sz="1600" dirty="0"/>
          </a:p>
        </p:txBody>
      </p:sp>
      <p:sp>
        <p:nvSpPr>
          <p:cNvPr id="31" name="Shape 29"/>
          <p:cNvSpPr/>
          <p:nvPr/>
        </p:nvSpPr>
        <p:spPr>
          <a:xfrm>
            <a:off x="8556776" y="56611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2" name="Text 30"/>
          <p:cNvSpPr/>
          <p:nvPr/>
        </p:nvSpPr>
        <p:spPr>
          <a:xfrm>
            <a:off x="8925076" y="5610374"/>
            <a:ext cx="29718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Messages JSON/Avro/Protobuf</a:t>
            </a:r>
            <a:endParaRPr lang="en-US" sz="1600" dirty="0"/>
          </a:p>
        </p:txBody>
      </p:sp>
      <p:sp>
        <p:nvSpPr>
          <p:cNvPr id="33" name="Shape 31"/>
          <p:cNvSpPr/>
          <p:nvPr/>
        </p:nvSpPr>
        <p:spPr>
          <a:xfrm>
            <a:off x="8556776" y="60675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4" name="Text 32"/>
          <p:cNvSpPr/>
          <p:nvPr/>
        </p:nvSpPr>
        <p:spPr>
          <a:xfrm>
            <a:off x="8925076" y="6016774"/>
            <a:ext cx="41402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PaymentInstruction, PaymentStatusChanged</a:t>
            </a:r>
            <a:endParaRPr lang="en-US" sz="1600" dirty="0"/>
          </a:p>
        </p:txBody>
      </p:sp>
      <p:sp>
        <p:nvSpPr>
          <p:cNvPr id="35" name="Shape 33"/>
          <p:cNvSpPr/>
          <p:nvPr/>
        </p:nvSpPr>
        <p:spPr>
          <a:xfrm>
            <a:off x="8556776" y="64739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6" name="Text 34"/>
          <p:cNvSpPr/>
          <p:nvPr/>
        </p:nvSpPr>
        <p:spPr>
          <a:xfrm>
            <a:off x="8925076" y="6423174"/>
            <a:ext cx="38989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Cohérence à terme (eventual consistency)</a:t>
            </a:r>
            <a:endParaRPr lang="en-US" sz="1600" dirty="0"/>
          </a:p>
        </p:txBody>
      </p:sp>
      <p:sp>
        <p:nvSpPr>
          <p:cNvPr id="37" name="Shape 35"/>
          <p:cNvSpPr/>
          <p:nvPr/>
        </p:nvSpPr>
        <p:spPr>
          <a:xfrm>
            <a:off x="8556776" y="68803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8" name="Text 36"/>
          <p:cNvSpPr/>
          <p:nvPr/>
        </p:nvSpPr>
        <p:spPr>
          <a:xfrm>
            <a:off x="8925076" y="6829574"/>
            <a:ext cx="35306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Contrat d'interface publié et versionné</a:t>
            </a:r>
            <a:endParaRPr lang="en-US" sz="1600" dirty="0"/>
          </a:p>
        </p:txBody>
      </p:sp>
      <p:sp>
        <p:nvSpPr>
          <p:cNvPr id="39" name="Shape 37"/>
          <p:cNvSpPr/>
          <p:nvPr/>
        </p:nvSpPr>
        <p:spPr>
          <a:xfrm>
            <a:off x="512838" y="7606098"/>
            <a:ext cx="15224276" cy="1432076"/>
          </a:xfrm>
          <a:custGeom>
            <a:avLst/>
            <a:gdLst/>
            <a:ahLst/>
            <a:cxnLst/>
            <a:rect l="l" t="t" r="r" b="b"/>
            <a:pathLst>
              <a:path w="15224276" h="1432076">
                <a:moveTo>
                  <a:pt x="101606" y="0"/>
                </a:moveTo>
                <a:lnTo>
                  <a:pt x="15122670" y="0"/>
                </a:lnTo>
                <a:cubicBezTo>
                  <a:pt x="15178786" y="0"/>
                  <a:pt x="15224276" y="45490"/>
                  <a:pt x="15224276" y="101606"/>
                </a:cubicBezTo>
                <a:lnTo>
                  <a:pt x="15224276" y="1330470"/>
                </a:lnTo>
                <a:cubicBezTo>
                  <a:pt x="15224276" y="1386586"/>
                  <a:pt x="15178786" y="1432076"/>
                  <a:pt x="15122670" y="1432076"/>
                </a:cubicBezTo>
                <a:lnTo>
                  <a:pt x="101606" y="1432076"/>
                </a:lnTo>
                <a:cubicBezTo>
                  <a:pt x="45490" y="1432076"/>
                  <a:pt x="0" y="1386586"/>
                  <a:pt x="0" y="1330470"/>
                </a:cubicBezTo>
                <a:lnTo>
                  <a:pt x="0" y="101606"/>
                </a:lnTo>
                <a:cubicBezTo>
                  <a:pt x="0" y="45490"/>
                  <a:pt x="45490" y="0"/>
                  <a:pt x="101606" y="0"/>
                </a:cubicBezTo>
                <a:close/>
              </a:path>
            </a:pathLst>
          </a:custGeom>
          <a:solidFill>
            <a:srgbClr val="C5A575">
              <a:alpha val="10196"/>
            </a:srgbClr>
          </a:solidFill>
          <a:ln w="9676">
            <a:solidFill>
              <a:srgbClr val="C5A575">
                <a:alpha val="30196"/>
              </a:srgbClr>
            </a:solidFill>
            <a:prstDash val="solid"/>
          </a:ln>
        </p:spPr>
      </p:sp>
      <p:sp>
        <p:nvSpPr>
          <p:cNvPr id="40" name="Shape 38"/>
          <p:cNvSpPr/>
          <p:nvPr/>
        </p:nvSpPr>
        <p:spPr>
          <a:xfrm>
            <a:off x="758976" y="8131634"/>
            <a:ext cx="381000" cy="381000"/>
          </a:xfrm>
          <a:custGeom>
            <a:avLst/>
            <a:gdLst/>
            <a:ahLst/>
            <a:cxnLst/>
            <a:rect l="l" t="t" r="r" b="b"/>
            <a:pathLst>
              <a:path w="381000" h="381000">
                <a:moveTo>
                  <a:pt x="374005" y="112068"/>
                </a:moveTo>
                <a:lnTo>
                  <a:pt x="302568" y="183505"/>
                </a:lnTo>
                <a:cubicBezTo>
                  <a:pt x="295721" y="190351"/>
                  <a:pt x="285527" y="192360"/>
                  <a:pt x="276597" y="188640"/>
                </a:cubicBezTo>
                <a:cubicBezTo>
                  <a:pt x="267667" y="184919"/>
                  <a:pt x="261938" y="176287"/>
                  <a:pt x="261938" y="166688"/>
                </a:cubicBezTo>
                <a:lnTo>
                  <a:pt x="261938" y="119063"/>
                </a:lnTo>
                <a:lnTo>
                  <a:pt x="23812" y="119063"/>
                </a:lnTo>
                <a:cubicBezTo>
                  <a:pt x="10641" y="119063"/>
                  <a:pt x="0" y="108421"/>
                  <a:pt x="0" y="95250"/>
                </a:cubicBezTo>
                <a:cubicBezTo>
                  <a:pt x="0" y="82079"/>
                  <a:pt x="10641" y="71438"/>
                  <a:pt x="23812" y="71438"/>
                </a:cubicBezTo>
                <a:lnTo>
                  <a:pt x="261938" y="71438"/>
                </a:lnTo>
                <a:lnTo>
                  <a:pt x="261938" y="23812"/>
                </a:lnTo>
                <a:cubicBezTo>
                  <a:pt x="261938" y="14213"/>
                  <a:pt x="267742" y="5507"/>
                  <a:pt x="276671" y="1786"/>
                </a:cubicBezTo>
                <a:cubicBezTo>
                  <a:pt x="285601" y="-1935"/>
                  <a:pt x="295796" y="149"/>
                  <a:pt x="302642" y="6921"/>
                </a:cubicBezTo>
                <a:lnTo>
                  <a:pt x="374079" y="78358"/>
                </a:lnTo>
                <a:cubicBezTo>
                  <a:pt x="383381" y="87660"/>
                  <a:pt x="383381" y="102766"/>
                  <a:pt x="374079" y="112068"/>
                </a:cubicBezTo>
                <a:close/>
                <a:moveTo>
                  <a:pt x="78358" y="374005"/>
                </a:moveTo>
                <a:lnTo>
                  <a:pt x="6921" y="302568"/>
                </a:lnTo>
                <a:cubicBezTo>
                  <a:pt x="-2381" y="293266"/>
                  <a:pt x="-2381" y="278160"/>
                  <a:pt x="6921" y="268858"/>
                </a:cubicBezTo>
                <a:lnTo>
                  <a:pt x="78358" y="197421"/>
                </a:lnTo>
                <a:cubicBezTo>
                  <a:pt x="85204" y="190574"/>
                  <a:pt x="95399" y="188565"/>
                  <a:pt x="104329" y="192286"/>
                </a:cubicBezTo>
                <a:cubicBezTo>
                  <a:pt x="113258" y="196007"/>
                  <a:pt x="119063" y="204713"/>
                  <a:pt x="119063" y="214313"/>
                </a:cubicBezTo>
                <a:lnTo>
                  <a:pt x="119063" y="261938"/>
                </a:lnTo>
                <a:lnTo>
                  <a:pt x="357188" y="261938"/>
                </a:lnTo>
                <a:cubicBezTo>
                  <a:pt x="370359" y="261938"/>
                  <a:pt x="381000" y="272579"/>
                  <a:pt x="381000" y="285750"/>
                </a:cubicBezTo>
                <a:cubicBezTo>
                  <a:pt x="381000" y="298921"/>
                  <a:pt x="370359" y="309563"/>
                  <a:pt x="357188" y="309563"/>
                </a:cubicBezTo>
                <a:lnTo>
                  <a:pt x="119063" y="309563"/>
                </a:lnTo>
                <a:lnTo>
                  <a:pt x="119063" y="357188"/>
                </a:lnTo>
                <a:cubicBezTo>
                  <a:pt x="119063" y="366787"/>
                  <a:pt x="113258" y="375493"/>
                  <a:pt x="104329" y="379214"/>
                </a:cubicBezTo>
                <a:cubicBezTo>
                  <a:pt x="95399" y="382935"/>
                  <a:pt x="85204" y="380851"/>
                  <a:pt x="78358" y="374079"/>
                </a:cubicBezTo>
                <a:close/>
              </a:path>
            </a:pathLst>
          </a:custGeom>
          <a:solidFill>
            <a:srgbClr val="C5A575"/>
          </a:solidFill>
          <a:ln/>
        </p:spPr>
      </p:sp>
      <p:sp>
        <p:nvSpPr>
          <p:cNvPr id="41" name="Text 39"/>
          <p:cNvSpPr/>
          <p:nvPr/>
        </p:nvSpPr>
        <p:spPr>
          <a:xfrm>
            <a:off x="1375380" y="7814134"/>
            <a:ext cx="142748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Les Émissaires</a:t>
            </a:r>
            <a:endParaRPr lang="en-US" sz="1600" dirty="0"/>
          </a:p>
        </p:txBody>
      </p:sp>
      <p:sp>
        <p:nvSpPr>
          <p:cNvPr id="42" name="Text 40"/>
          <p:cNvSpPr/>
          <p:nvPr/>
        </p:nvSpPr>
        <p:spPr>
          <a:xfrm>
            <a:off x="1375380" y="8220534"/>
            <a:ext cx="14262100" cy="6096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Ce sont les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messages immutables</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qui traversent les frontières entre Bounded Contexts, transportant uniquement les données nécessaires sans logique métier locale.</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04 — ARCHITECTURE DES DONNÉES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Séquence Complète du Flux de Paiement</a:t>
            </a:r>
            <a:endParaRPr lang="en-US" sz="1600" dirty="0"/>
          </a:p>
        </p:txBody>
      </p:sp>
      <p:sp>
        <p:nvSpPr>
          <p:cNvPr id="4" name="Shape 2"/>
          <p:cNvSpPr/>
          <p:nvPr/>
        </p:nvSpPr>
        <p:spPr>
          <a:xfrm>
            <a:off x="512838" y="1630438"/>
            <a:ext cx="15224276" cy="6994676"/>
          </a:xfrm>
          <a:custGeom>
            <a:avLst/>
            <a:gdLst/>
            <a:ahLst/>
            <a:cxnLst/>
            <a:rect l="l" t="t" r="r" b="b"/>
            <a:pathLst>
              <a:path w="15224276" h="6994676">
                <a:moveTo>
                  <a:pt x="101633" y="0"/>
                </a:moveTo>
                <a:lnTo>
                  <a:pt x="15122644" y="0"/>
                </a:lnTo>
                <a:cubicBezTo>
                  <a:pt x="15178774" y="0"/>
                  <a:pt x="15224276" y="45502"/>
                  <a:pt x="15224276" y="101633"/>
                </a:cubicBezTo>
                <a:lnTo>
                  <a:pt x="15224276" y="6893044"/>
                </a:lnTo>
                <a:cubicBezTo>
                  <a:pt x="15224276" y="6949174"/>
                  <a:pt x="15178774" y="6994676"/>
                  <a:pt x="15122644" y="6994676"/>
                </a:cubicBezTo>
                <a:lnTo>
                  <a:pt x="101633" y="6994676"/>
                </a:lnTo>
                <a:cubicBezTo>
                  <a:pt x="45502" y="6994676"/>
                  <a:pt x="0" y="6949174"/>
                  <a:pt x="0" y="6893044"/>
                </a:cubicBezTo>
                <a:lnTo>
                  <a:pt x="0" y="101633"/>
                </a:lnTo>
                <a:cubicBezTo>
                  <a:pt x="0" y="45540"/>
                  <a:pt x="45540" y="0"/>
                  <a:pt x="101633" y="0"/>
                </a:cubicBezTo>
                <a:close/>
              </a:path>
            </a:pathLst>
          </a:custGeom>
          <a:solidFill>
            <a:srgbClr val="2D313A">
              <a:alpha val="30196"/>
            </a:srgbClr>
          </a:solidFill>
          <a:ln w="9676">
            <a:solidFill>
              <a:srgbClr val="3A5A78">
                <a:alpha val="30196"/>
              </a:srgbClr>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854" r="854" t="0" b="0"/>
          <a:stretch/>
        </p:blipFill>
        <p:spPr>
          <a:xfrm>
            <a:off x="720876" y="1838474"/>
            <a:ext cx="14808200" cy="6578600"/>
          </a:xfrm>
          <a:prstGeom prst="roundRect">
            <a:avLst>
              <a:gd name="adj" fmla="val 0"/>
            </a:avLst>
          </a:prstGeom>
        </p:spPr>
      </p:pic>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04 — ARCHITECTURE DES DONNÉES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Anatomie d'un Émissaire</a:t>
            </a:r>
            <a:endParaRPr lang="en-US" sz="1600" dirty="0"/>
          </a:p>
        </p:txBody>
      </p:sp>
      <p:sp>
        <p:nvSpPr>
          <p:cNvPr id="4" name="Shape 2"/>
          <p:cNvSpPr/>
          <p:nvPr/>
        </p:nvSpPr>
        <p:spPr>
          <a:xfrm>
            <a:off x="532190" y="1625600"/>
            <a:ext cx="15213390" cy="1231900"/>
          </a:xfrm>
          <a:custGeom>
            <a:avLst/>
            <a:gdLst/>
            <a:ahLst/>
            <a:cxnLst/>
            <a:rect l="l" t="t" r="r" b="b"/>
            <a:pathLst>
              <a:path w="15213390" h="1231900">
                <a:moveTo>
                  <a:pt x="0" y="0"/>
                </a:moveTo>
                <a:lnTo>
                  <a:pt x="15111796" y="0"/>
                </a:lnTo>
                <a:cubicBezTo>
                  <a:pt x="15167905" y="0"/>
                  <a:pt x="15213390" y="45486"/>
                  <a:pt x="15213390" y="101595"/>
                </a:cubicBezTo>
                <a:lnTo>
                  <a:pt x="15213390" y="1130305"/>
                </a:lnTo>
                <a:cubicBezTo>
                  <a:pt x="15213390" y="1186414"/>
                  <a:pt x="15167905" y="1231900"/>
                  <a:pt x="15111796" y="1231900"/>
                </a:cubicBezTo>
                <a:lnTo>
                  <a:pt x="0" y="1231900"/>
                </a:lnTo>
                <a:lnTo>
                  <a:pt x="0" y="0"/>
                </a:lnTo>
                <a:close/>
              </a:path>
            </a:pathLst>
          </a:custGeom>
          <a:solidFill>
            <a:srgbClr val="3A5A78">
              <a:alpha val="10196"/>
            </a:srgbClr>
          </a:solidFill>
          <a:ln/>
        </p:spPr>
      </p:sp>
      <p:sp>
        <p:nvSpPr>
          <p:cNvPr id="5" name="Shape 3"/>
          <p:cNvSpPr/>
          <p:nvPr/>
        </p:nvSpPr>
        <p:spPr>
          <a:xfrm>
            <a:off x="532190" y="1625600"/>
            <a:ext cx="48381" cy="1231900"/>
          </a:xfrm>
          <a:custGeom>
            <a:avLst/>
            <a:gdLst/>
            <a:ahLst/>
            <a:cxnLst/>
            <a:rect l="l" t="t" r="r" b="b"/>
            <a:pathLst>
              <a:path w="48381" h="1231900">
                <a:moveTo>
                  <a:pt x="0" y="0"/>
                </a:moveTo>
                <a:lnTo>
                  <a:pt x="48381" y="0"/>
                </a:lnTo>
                <a:lnTo>
                  <a:pt x="48381" y="1231900"/>
                </a:lnTo>
                <a:lnTo>
                  <a:pt x="0" y="1231900"/>
                </a:lnTo>
                <a:lnTo>
                  <a:pt x="0" y="0"/>
                </a:lnTo>
                <a:close/>
              </a:path>
            </a:pathLst>
          </a:custGeom>
          <a:solidFill>
            <a:srgbClr val="C5A575"/>
          </a:solidFill>
          <a:ln/>
        </p:spPr>
      </p:sp>
      <p:sp>
        <p:nvSpPr>
          <p:cNvPr id="6" name="Text 4"/>
          <p:cNvSpPr/>
          <p:nvPr/>
        </p:nvSpPr>
        <p:spPr>
          <a:xfrm>
            <a:off x="759581" y="1828800"/>
            <a:ext cx="14909800" cy="8255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Un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Émissaire</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est un message immutable qui traverse les frontières entre Bounded Contexts. Il représente un contrat formel d'interface.</a:t>
            </a:r>
            <a:endParaRPr lang="en-US" sz="1600" dirty="0"/>
          </a:p>
        </p:txBody>
      </p:sp>
      <p:sp>
        <p:nvSpPr>
          <p:cNvPr id="7" name="Shape 5"/>
          <p:cNvSpPr/>
          <p:nvPr/>
        </p:nvSpPr>
        <p:spPr>
          <a:xfrm>
            <a:off x="512838" y="3065538"/>
            <a:ext cx="7477276" cy="6562876"/>
          </a:xfrm>
          <a:custGeom>
            <a:avLst/>
            <a:gdLst/>
            <a:ahLst/>
            <a:cxnLst/>
            <a:rect l="l" t="t" r="r" b="b"/>
            <a:pathLst>
              <a:path w="7477276" h="6562876">
                <a:moveTo>
                  <a:pt x="101593" y="0"/>
                </a:moveTo>
                <a:lnTo>
                  <a:pt x="7375683" y="0"/>
                </a:lnTo>
                <a:cubicBezTo>
                  <a:pt x="7431791" y="0"/>
                  <a:pt x="7477276" y="45485"/>
                  <a:pt x="7477276" y="101593"/>
                </a:cubicBezTo>
                <a:lnTo>
                  <a:pt x="7477276" y="6461283"/>
                </a:lnTo>
                <a:cubicBezTo>
                  <a:pt x="7477276" y="6517391"/>
                  <a:pt x="7431791" y="6562876"/>
                  <a:pt x="7375683" y="6562876"/>
                </a:cubicBezTo>
                <a:lnTo>
                  <a:pt x="101593" y="6562876"/>
                </a:lnTo>
                <a:cubicBezTo>
                  <a:pt x="45485" y="6562876"/>
                  <a:pt x="0" y="6517391"/>
                  <a:pt x="0" y="6461283"/>
                </a:cubicBezTo>
                <a:lnTo>
                  <a:pt x="0" y="101593"/>
                </a:lnTo>
                <a:cubicBezTo>
                  <a:pt x="0" y="45485"/>
                  <a:pt x="45485" y="0"/>
                  <a:pt x="101593" y="0"/>
                </a:cubicBezTo>
                <a:close/>
              </a:path>
            </a:pathLst>
          </a:custGeom>
          <a:solidFill>
            <a:srgbClr val="2D313A">
              <a:alpha val="50196"/>
            </a:srgbClr>
          </a:solidFill>
          <a:ln w="9676">
            <a:solidFill>
              <a:srgbClr val="C5A575">
                <a:alpha val="30196"/>
              </a:srgbClr>
            </a:solidFill>
            <a:prstDash val="solid"/>
          </a:ln>
        </p:spPr>
      </p:sp>
      <p:sp>
        <p:nvSpPr>
          <p:cNvPr id="8" name="Shape 6"/>
          <p:cNvSpPr/>
          <p:nvPr/>
        </p:nvSpPr>
        <p:spPr>
          <a:xfrm>
            <a:off x="771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9" name="Shape 7"/>
          <p:cNvSpPr/>
          <p:nvPr/>
        </p:nvSpPr>
        <p:spPr>
          <a:xfrm>
            <a:off x="949476" y="350217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C5A575"/>
          </a:solidFill>
          <a:ln/>
        </p:spPr>
      </p:sp>
      <p:sp>
        <p:nvSpPr>
          <p:cNvPr id="10" name="Text 8"/>
          <p:cNvSpPr/>
          <p:nvPr/>
        </p:nvSpPr>
        <p:spPr>
          <a:xfrm>
            <a:off x="1533676" y="3425974"/>
            <a:ext cx="28321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Structure Incluse</a:t>
            </a:r>
            <a:endParaRPr lang="en-US" sz="1600" dirty="0"/>
          </a:p>
        </p:txBody>
      </p:sp>
      <p:sp>
        <p:nvSpPr>
          <p:cNvPr id="11" name="Shape 9"/>
          <p:cNvSpPr/>
          <p:nvPr/>
        </p:nvSpPr>
        <p:spPr>
          <a:xfrm>
            <a:off x="783771" y="41371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12" name="Shape 10"/>
          <p:cNvSpPr/>
          <p:nvPr/>
        </p:nvSpPr>
        <p:spPr>
          <a:xfrm>
            <a:off x="783771" y="41371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13" name="Text 11"/>
          <p:cNvSpPr/>
          <p:nvPr/>
        </p:nvSpPr>
        <p:spPr>
          <a:xfrm>
            <a:off x="948267" y="4289574"/>
            <a:ext cx="67437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transactionId</a:t>
            </a:r>
            <a:endParaRPr lang="en-US" sz="1600" dirty="0"/>
          </a:p>
        </p:txBody>
      </p:sp>
      <p:sp>
        <p:nvSpPr>
          <p:cNvPr id="14" name="Text 12"/>
          <p:cNvSpPr/>
          <p:nvPr/>
        </p:nvSpPr>
        <p:spPr>
          <a:xfrm>
            <a:off x="948267" y="46451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ID unique généré par l'émetteur (ex: BE-TX-998877)</a:t>
            </a:r>
            <a:endParaRPr lang="en-US" sz="1600" dirty="0"/>
          </a:p>
        </p:txBody>
      </p:sp>
      <p:sp>
        <p:nvSpPr>
          <p:cNvPr id="15" name="Shape 13"/>
          <p:cNvSpPr/>
          <p:nvPr/>
        </p:nvSpPr>
        <p:spPr>
          <a:xfrm>
            <a:off x="783771" y="52039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16" name="Shape 14"/>
          <p:cNvSpPr/>
          <p:nvPr/>
        </p:nvSpPr>
        <p:spPr>
          <a:xfrm>
            <a:off x="783771" y="52039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17" name="Text 15"/>
          <p:cNvSpPr/>
          <p:nvPr/>
        </p:nvSpPr>
        <p:spPr>
          <a:xfrm>
            <a:off x="948267" y="5356374"/>
            <a:ext cx="67437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iban / bic</a:t>
            </a:r>
            <a:endParaRPr lang="en-US" sz="1600" dirty="0"/>
          </a:p>
        </p:txBody>
      </p:sp>
      <p:sp>
        <p:nvSpPr>
          <p:cNvPr id="18" name="Text 16"/>
          <p:cNvSpPr/>
          <p:nvPr/>
        </p:nvSpPr>
        <p:spPr>
          <a:xfrm>
            <a:off x="948267" y="57119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Coordonnées bancaires standardisées ISO</a:t>
            </a:r>
            <a:endParaRPr lang="en-US" sz="1600" dirty="0"/>
          </a:p>
        </p:txBody>
      </p:sp>
      <p:sp>
        <p:nvSpPr>
          <p:cNvPr id="19" name="Shape 17"/>
          <p:cNvSpPr/>
          <p:nvPr/>
        </p:nvSpPr>
        <p:spPr>
          <a:xfrm>
            <a:off x="783771" y="62707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20" name="Shape 18"/>
          <p:cNvSpPr/>
          <p:nvPr/>
        </p:nvSpPr>
        <p:spPr>
          <a:xfrm>
            <a:off x="783771" y="62707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21" name="Text 19"/>
          <p:cNvSpPr/>
          <p:nvPr/>
        </p:nvSpPr>
        <p:spPr>
          <a:xfrm>
            <a:off x="948267" y="6423174"/>
            <a:ext cx="67437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amount / currency</a:t>
            </a:r>
            <a:endParaRPr lang="en-US" sz="1600" dirty="0"/>
          </a:p>
        </p:txBody>
      </p:sp>
      <p:sp>
        <p:nvSpPr>
          <p:cNvPr id="22" name="Text 20"/>
          <p:cNvSpPr/>
          <p:nvPr/>
        </p:nvSpPr>
        <p:spPr>
          <a:xfrm>
            <a:off x="948267" y="67787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Montant et devise (ex: 500.00 EUR)</a:t>
            </a:r>
            <a:endParaRPr lang="en-US" sz="1600" dirty="0"/>
          </a:p>
        </p:txBody>
      </p:sp>
      <p:sp>
        <p:nvSpPr>
          <p:cNvPr id="23" name="Shape 21"/>
          <p:cNvSpPr/>
          <p:nvPr/>
        </p:nvSpPr>
        <p:spPr>
          <a:xfrm>
            <a:off x="783771" y="73375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24" name="Shape 22"/>
          <p:cNvSpPr/>
          <p:nvPr/>
        </p:nvSpPr>
        <p:spPr>
          <a:xfrm>
            <a:off x="783771" y="73375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25" name="Text 23"/>
          <p:cNvSpPr/>
          <p:nvPr/>
        </p:nvSpPr>
        <p:spPr>
          <a:xfrm>
            <a:off x="948267" y="7489974"/>
            <a:ext cx="67437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reference</a:t>
            </a:r>
            <a:endParaRPr lang="en-US" sz="1600" dirty="0"/>
          </a:p>
        </p:txBody>
      </p:sp>
      <p:sp>
        <p:nvSpPr>
          <p:cNvPr id="26" name="Text 24"/>
          <p:cNvSpPr/>
          <p:nvPr/>
        </p:nvSpPr>
        <p:spPr>
          <a:xfrm>
            <a:off x="948267" y="78455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Référence libre du paiement</a:t>
            </a:r>
            <a:endParaRPr lang="en-US" sz="1600" dirty="0"/>
          </a:p>
        </p:txBody>
      </p:sp>
      <p:sp>
        <p:nvSpPr>
          <p:cNvPr id="27" name="Shape 25"/>
          <p:cNvSpPr/>
          <p:nvPr/>
        </p:nvSpPr>
        <p:spPr>
          <a:xfrm>
            <a:off x="783771" y="84043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28" name="Shape 26"/>
          <p:cNvSpPr/>
          <p:nvPr/>
        </p:nvSpPr>
        <p:spPr>
          <a:xfrm>
            <a:off x="783771" y="84043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29" name="Text 27"/>
          <p:cNvSpPr/>
          <p:nvPr/>
        </p:nvSpPr>
        <p:spPr>
          <a:xfrm>
            <a:off x="948267" y="8556774"/>
            <a:ext cx="67437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timestamp / version</a:t>
            </a:r>
            <a:endParaRPr lang="en-US" sz="1600" dirty="0"/>
          </a:p>
        </p:txBody>
      </p:sp>
      <p:sp>
        <p:nvSpPr>
          <p:cNvPr id="30" name="Text 28"/>
          <p:cNvSpPr/>
          <p:nvPr/>
        </p:nvSpPr>
        <p:spPr>
          <a:xfrm>
            <a:off x="948267" y="89123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Horodatage et version du schéma</a:t>
            </a:r>
            <a:endParaRPr lang="en-US" sz="1600" dirty="0"/>
          </a:p>
        </p:txBody>
      </p:sp>
      <p:sp>
        <p:nvSpPr>
          <p:cNvPr id="31" name="Shape 29"/>
          <p:cNvSpPr/>
          <p:nvPr/>
        </p:nvSpPr>
        <p:spPr>
          <a:xfrm>
            <a:off x="8259838" y="3065538"/>
            <a:ext cx="7477276" cy="6562876"/>
          </a:xfrm>
          <a:custGeom>
            <a:avLst/>
            <a:gdLst/>
            <a:ahLst/>
            <a:cxnLst/>
            <a:rect l="l" t="t" r="r" b="b"/>
            <a:pathLst>
              <a:path w="7477276" h="6562876">
                <a:moveTo>
                  <a:pt x="101593" y="0"/>
                </a:moveTo>
                <a:lnTo>
                  <a:pt x="7375683" y="0"/>
                </a:lnTo>
                <a:cubicBezTo>
                  <a:pt x="7431791" y="0"/>
                  <a:pt x="7477276" y="45485"/>
                  <a:pt x="7477276" y="101593"/>
                </a:cubicBezTo>
                <a:lnTo>
                  <a:pt x="7477276" y="6461283"/>
                </a:lnTo>
                <a:cubicBezTo>
                  <a:pt x="7477276" y="6517391"/>
                  <a:pt x="7431791" y="6562876"/>
                  <a:pt x="7375683" y="6562876"/>
                </a:cubicBezTo>
                <a:lnTo>
                  <a:pt x="101593" y="6562876"/>
                </a:lnTo>
                <a:cubicBezTo>
                  <a:pt x="45485" y="6562876"/>
                  <a:pt x="0" y="6517391"/>
                  <a:pt x="0" y="6461283"/>
                </a:cubicBezTo>
                <a:lnTo>
                  <a:pt x="0" y="101593"/>
                </a:lnTo>
                <a:cubicBezTo>
                  <a:pt x="0" y="45485"/>
                  <a:pt x="45485" y="0"/>
                  <a:pt x="101593" y="0"/>
                </a:cubicBezTo>
                <a:close/>
              </a:path>
            </a:pathLst>
          </a:custGeom>
          <a:solidFill>
            <a:srgbClr val="2D313A">
              <a:alpha val="50196"/>
            </a:srgbClr>
          </a:solidFill>
          <a:ln w="9676">
            <a:solidFill>
              <a:srgbClr val="FF6467">
                <a:alpha val="30196"/>
              </a:srgbClr>
            </a:solidFill>
            <a:prstDash val="solid"/>
          </a:ln>
        </p:spPr>
      </p:sp>
      <p:sp>
        <p:nvSpPr>
          <p:cNvPr id="32" name="Shape 30"/>
          <p:cNvSpPr/>
          <p:nvPr/>
        </p:nvSpPr>
        <p:spPr>
          <a:xfrm>
            <a:off x="8518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82181A">
              <a:alpha val="30196"/>
            </a:srgbClr>
          </a:solidFill>
          <a:ln/>
        </p:spPr>
      </p:sp>
      <p:sp>
        <p:nvSpPr>
          <p:cNvPr id="33" name="Shape 31"/>
          <p:cNvSpPr/>
          <p:nvPr/>
        </p:nvSpPr>
        <p:spPr>
          <a:xfrm>
            <a:off x="8696476" y="3502174"/>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82848" y="82848"/>
                </a:moveTo>
                <a:cubicBezTo>
                  <a:pt x="87511" y="78184"/>
                  <a:pt x="95052" y="78184"/>
                  <a:pt x="99665" y="82848"/>
                </a:cubicBezTo>
                <a:lnTo>
                  <a:pt x="126950" y="110133"/>
                </a:lnTo>
                <a:lnTo>
                  <a:pt x="154236" y="82848"/>
                </a:lnTo>
                <a:cubicBezTo>
                  <a:pt x="158899" y="78184"/>
                  <a:pt x="166439" y="78184"/>
                  <a:pt x="171053" y="82848"/>
                </a:cubicBezTo>
                <a:cubicBezTo>
                  <a:pt x="175667" y="87511"/>
                  <a:pt x="175716" y="95052"/>
                  <a:pt x="171053" y="99665"/>
                </a:cubicBezTo>
                <a:lnTo>
                  <a:pt x="143768" y="126950"/>
                </a:lnTo>
                <a:lnTo>
                  <a:pt x="171053" y="154236"/>
                </a:lnTo>
                <a:cubicBezTo>
                  <a:pt x="175716" y="158899"/>
                  <a:pt x="175716" y="166439"/>
                  <a:pt x="171053" y="171053"/>
                </a:cubicBezTo>
                <a:cubicBezTo>
                  <a:pt x="166390" y="175667"/>
                  <a:pt x="158849" y="175716"/>
                  <a:pt x="154236" y="171053"/>
                </a:cubicBezTo>
                <a:lnTo>
                  <a:pt x="126950" y="143768"/>
                </a:lnTo>
                <a:lnTo>
                  <a:pt x="99665" y="171053"/>
                </a:lnTo>
                <a:cubicBezTo>
                  <a:pt x="95002" y="175716"/>
                  <a:pt x="87461" y="175716"/>
                  <a:pt x="82848" y="171053"/>
                </a:cubicBezTo>
                <a:cubicBezTo>
                  <a:pt x="78234" y="166390"/>
                  <a:pt x="78184" y="158849"/>
                  <a:pt x="82848" y="154236"/>
                </a:cubicBezTo>
                <a:lnTo>
                  <a:pt x="110133" y="126950"/>
                </a:lnTo>
                <a:lnTo>
                  <a:pt x="82848" y="99665"/>
                </a:lnTo>
                <a:cubicBezTo>
                  <a:pt x="78184" y="95002"/>
                  <a:pt x="78184" y="87461"/>
                  <a:pt x="82848" y="82848"/>
                </a:cubicBezTo>
                <a:close/>
              </a:path>
            </a:pathLst>
          </a:custGeom>
          <a:solidFill>
            <a:srgbClr val="FF6467"/>
          </a:solidFill>
          <a:ln/>
        </p:spPr>
      </p:sp>
      <p:sp>
        <p:nvSpPr>
          <p:cNvPr id="34" name="Text 32"/>
          <p:cNvSpPr/>
          <p:nvPr/>
        </p:nvSpPr>
        <p:spPr>
          <a:xfrm>
            <a:off x="9280676" y="3425974"/>
            <a:ext cx="29718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Structure EXCLUE</a:t>
            </a:r>
            <a:endParaRPr lang="en-US" sz="1600" dirty="0"/>
          </a:p>
        </p:txBody>
      </p:sp>
      <p:sp>
        <p:nvSpPr>
          <p:cNvPr id="35" name="Shape 33"/>
          <p:cNvSpPr/>
          <p:nvPr/>
        </p:nvSpPr>
        <p:spPr>
          <a:xfrm>
            <a:off x="8530771" y="41371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82181A">
              <a:alpha val="10196"/>
            </a:srgbClr>
          </a:solidFill>
          <a:ln/>
        </p:spPr>
      </p:sp>
      <p:sp>
        <p:nvSpPr>
          <p:cNvPr id="36" name="Shape 34"/>
          <p:cNvSpPr/>
          <p:nvPr/>
        </p:nvSpPr>
        <p:spPr>
          <a:xfrm>
            <a:off x="8530771" y="41371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FF6467"/>
          </a:solidFill>
          <a:ln/>
        </p:spPr>
      </p:sp>
      <p:sp>
        <p:nvSpPr>
          <p:cNvPr id="37" name="Text 35"/>
          <p:cNvSpPr/>
          <p:nvPr/>
        </p:nvSpPr>
        <p:spPr>
          <a:xfrm>
            <a:off x="8695267" y="4289574"/>
            <a:ext cx="6743700" cy="304800"/>
          </a:xfrm>
          <a:prstGeom prst="rect">
            <a:avLst/>
          </a:prstGeom>
          <a:noFill/>
          <a:ln/>
        </p:spPr>
        <p:txBody>
          <a:bodyPr wrap="square" lIns="0" tIns="0" rIns="0" bIns="0" rtlCol="0" anchor="ctr"/>
          <a:lstStyle/>
          <a:p>
            <a:pPr>
              <a:lnSpc>
                <a:spcPct val="130000"/>
              </a:lnSpc>
            </a:pPr>
            <a:r>
              <a:rPr lang="en-US" sz="1600" b="1" dirty="0">
                <a:solidFill>
                  <a:srgbClr val="E8E9EB">
                    <a:alpha val="50000"/>
                  </a:srgbClr>
                </a:solidFill>
                <a:latin typeface="Quattrocento Sans" pitchFamily="34" charset="0"/>
                <a:ea typeface="Quattrocento Sans" pitchFamily="34" charset="-122"/>
                <a:cs typeface="Quattrocento Sans" pitchFamily="34" charset="-120"/>
              </a:rPr>
              <a:t>Logique métier locale</a:t>
            </a:r>
            <a:endParaRPr lang="en-US" sz="1600" dirty="0"/>
          </a:p>
        </p:txBody>
      </p:sp>
      <p:sp>
        <p:nvSpPr>
          <p:cNvPr id="38" name="Text 36"/>
          <p:cNvSpPr/>
          <p:nvPr/>
        </p:nvSpPr>
        <p:spPr>
          <a:xfrm>
            <a:off x="8695267" y="46451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Pas de règles fiscales belges, pas de calcul de solde prévisionnel</a:t>
            </a:r>
            <a:endParaRPr lang="en-US" sz="1600" dirty="0"/>
          </a:p>
        </p:txBody>
      </p:sp>
      <p:sp>
        <p:nvSpPr>
          <p:cNvPr id="39" name="Shape 37"/>
          <p:cNvSpPr/>
          <p:nvPr/>
        </p:nvSpPr>
        <p:spPr>
          <a:xfrm>
            <a:off x="8530771" y="52039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82181A">
              <a:alpha val="10196"/>
            </a:srgbClr>
          </a:solidFill>
          <a:ln/>
        </p:spPr>
      </p:sp>
      <p:sp>
        <p:nvSpPr>
          <p:cNvPr id="40" name="Shape 38"/>
          <p:cNvSpPr/>
          <p:nvPr/>
        </p:nvSpPr>
        <p:spPr>
          <a:xfrm>
            <a:off x="8530771" y="52039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FF6467"/>
          </a:solidFill>
          <a:ln/>
        </p:spPr>
      </p:sp>
      <p:sp>
        <p:nvSpPr>
          <p:cNvPr id="41" name="Text 39"/>
          <p:cNvSpPr/>
          <p:nvPr/>
        </p:nvSpPr>
        <p:spPr>
          <a:xfrm>
            <a:off x="8695267" y="5356374"/>
            <a:ext cx="6743700" cy="304800"/>
          </a:xfrm>
          <a:prstGeom prst="rect">
            <a:avLst/>
          </a:prstGeom>
          <a:noFill/>
          <a:ln/>
        </p:spPr>
        <p:txBody>
          <a:bodyPr wrap="square" lIns="0" tIns="0" rIns="0" bIns="0" rtlCol="0" anchor="ctr"/>
          <a:lstStyle/>
          <a:p>
            <a:pPr>
              <a:lnSpc>
                <a:spcPct val="130000"/>
              </a:lnSpc>
            </a:pPr>
            <a:r>
              <a:rPr lang="en-US" sz="1600" b="1" dirty="0">
                <a:solidFill>
                  <a:srgbClr val="E8E9EB">
                    <a:alpha val="50000"/>
                  </a:srgbClr>
                </a:solidFill>
                <a:latin typeface="Quattrocento Sans" pitchFamily="34" charset="0"/>
                <a:ea typeface="Quattrocento Sans" pitchFamily="34" charset="-122"/>
                <a:cs typeface="Quattrocento Sans" pitchFamily="34" charset="-120"/>
              </a:rPr>
              <a:t>Références internes</a:t>
            </a:r>
            <a:endParaRPr lang="en-US" sz="1600" dirty="0"/>
          </a:p>
        </p:txBody>
      </p:sp>
      <p:sp>
        <p:nvSpPr>
          <p:cNvPr id="42" name="Text 40"/>
          <p:cNvSpPr/>
          <p:nvPr/>
        </p:nvSpPr>
        <p:spPr>
          <a:xfrm>
            <a:off x="8695267" y="57119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Pas d'ID de table SQL, pas de clés étrangères locales</a:t>
            </a:r>
            <a:endParaRPr lang="en-US" sz="1600" dirty="0"/>
          </a:p>
        </p:txBody>
      </p:sp>
      <p:sp>
        <p:nvSpPr>
          <p:cNvPr id="43" name="Shape 41"/>
          <p:cNvSpPr/>
          <p:nvPr/>
        </p:nvSpPr>
        <p:spPr>
          <a:xfrm>
            <a:off x="8530771" y="62707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82181A">
              <a:alpha val="10196"/>
            </a:srgbClr>
          </a:solidFill>
          <a:ln/>
        </p:spPr>
      </p:sp>
      <p:sp>
        <p:nvSpPr>
          <p:cNvPr id="44" name="Shape 42"/>
          <p:cNvSpPr/>
          <p:nvPr/>
        </p:nvSpPr>
        <p:spPr>
          <a:xfrm>
            <a:off x="8530771" y="62707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FF6467"/>
          </a:solidFill>
          <a:ln/>
        </p:spPr>
      </p:sp>
      <p:sp>
        <p:nvSpPr>
          <p:cNvPr id="45" name="Text 43"/>
          <p:cNvSpPr/>
          <p:nvPr/>
        </p:nvSpPr>
        <p:spPr>
          <a:xfrm>
            <a:off x="8695267" y="6423174"/>
            <a:ext cx="6743700" cy="304800"/>
          </a:xfrm>
          <a:prstGeom prst="rect">
            <a:avLst/>
          </a:prstGeom>
          <a:noFill/>
          <a:ln/>
        </p:spPr>
        <p:txBody>
          <a:bodyPr wrap="square" lIns="0" tIns="0" rIns="0" bIns="0" rtlCol="0" anchor="ctr"/>
          <a:lstStyle/>
          <a:p>
            <a:pPr>
              <a:lnSpc>
                <a:spcPct val="130000"/>
              </a:lnSpc>
            </a:pPr>
            <a:r>
              <a:rPr lang="en-US" sz="1600" b="1" dirty="0">
                <a:solidFill>
                  <a:srgbClr val="E8E9EB">
                    <a:alpha val="50000"/>
                  </a:srgbClr>
                </a:solidFill>
                <a:latin typeface="Quattrocento Sans" pitchFamily="34" charset="0"/>
                <a:ea typeface="Quattrocento Sans" pitchFamily="34" charset="-122"/>
                <a:cs typeface="Quattrocento Sans" pitchFamily="34" charset="-120"/>
              </a:rPr>
              <a:t>Supposition sur le traitement</a:t>
            </a:r>
            <a:endParaRPr lang="en-US" sz="1600" dirty="0"/>
          </a:p>
        </p:txBody>
      </p:sp>
      <p:sp>
        <p:nvSpPr>
          <p:cNvPr id="46" name="Text 44"/>
          <p:cNvSpPr/>
          <p:nvPr/>
        </p:nvSpPr>
        <p:spPr>
          <a:xfrm>
            <a:off x="8695267" y="67787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L'émetteur ne dicte pas comment le récepteur doit traiter</a:t>
            </a:r>
            <a:endParaRPr lang="en-US" sz="1600" dirty="0"/>
          </a:p>
        </p:txBody>
      </p:sp>
      <p:sp>
        <p:nvSpPr>
          <p:cNvPr id="47" name="Shape 45"/>
          <p:cNvSpPr/>
          <p:nvPr/>
        </p:nvSpPr>
        <p:spPr>
          <a:xfrm>
            <a:off x="8530771" y="7337574"/>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82181A">
              <a:alpha val="10196"/>
            </a:srgbClr>
          </a:solidFill>
          <a:ln/>
        </p:spPr>
      </p:sp>
      <p:sp>
        <p:nvSpPr>
          <p:cNvPr id="48" name="Shape 46"/>
          <p:cNvSpPr/>
          <p:nvPr/>
        </p:nvSpPr>
        <p:spPr>
          <a:xfrm>
            <a:off x="8530771" y="7337574"/>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FF6467"/>
          </a:solidFill>
          <a:ln/>
        </p:spPr>
      </p:sp>
      <p:sp>
        <p:nvSpPr>
          <p:cNvPr id="49" name="Text 47"/>
          <p:cNvSpPr/>
          <p:nvPr/>
        </p:nvSpPr>
        <p:spPr>
          <a:xfrm>
            <a:off x="8695267" y="7489974"/>
            <a:ext cx="6743700" cy="304800"/>
          </a:xfrm>
          <a:prstGeom prst="rect">
            <a:avLst/>
          </a:prstGeom>
          <a:noFill/>
          <a:ln/>
        </p:spPr>
        <p:txBody>
          <a:bodyPr wrap="square" lIns="0" tIns="0" rIns="0" bIns="0" rtlCol="0" anchor="ctr"/>
          <a:lstStyle/>
          <a:p>
            <a:pPr>
              <a:lnSpc>
                <a:spcPct val="130000"/>
              </a:lnSpc>
            </a:pPr>
            <a:r>
              <a:rPr lang="en-US" sz="1600" b="1" dirty="0">
                <a:solidFill>
                  <a:srgbClr val="E8E9EB">
                    <a:alpha val="50000"/>
                  </a:srgbClr>
                </a:solidFill>
                <a:latin typeface="Quattrocento Sans" pitchFamily="34" charset="0"/>
                <a:ea typeface="Quattrocento Sans" pitchFamily="34" charset="-122"/>
                <a:cs typeface="Quattrocento Sans" pitchFamily="34" charset="-120"/>
              </a:rPr>
              <a:t>État mutable</a:t>
            </a:r>
            <a:endParaRPr lang="en-US" sz="1600" dirty="0"/>
          </a:p>
        </p:txBody>
      </p:sp>
      <p:sp>
        <p:nvSpPr>
          <p:cNvPr id="50" name="Text 48"/>
          <p:cNvSpPr/>
          <p:nvPr/>
        </p:nvSpPr>
        <p:spPr>
          <a:xfrm>
            <a:off x="8695267" y="7845574"/>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Une fois publié, l'Émissaire ne change jamais</a:t>
            </a:r>
            <a:endParaRPr lang="en-US" sz="1600" dirty="0"/>
          </a:p>
        </p:txBody>
      </p:sp>
      <p:sp>
        <p:nvSpPr>
          <p:cNvPr id="51" name="Shape 49"/>
          <p:cNvSpPr/>
          <p:nvPr/>
        </p:nvSpPr>
        <p:spPr>
          <a:xfrm>
            <a:off x="512838" y="9841298"/>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3A5A78">
              <a:alpha val="20000"/>
            </a:srgbClr>
          </a:solidFill>
          <a:ln w="9676">
            <a:solidFill>
              <a:srgbClr val="3A5A78">
                <a:alpha val="40000"/>
              </a:srgbClr>
            </a:solidFill>
            <a:prstDash val="solid"/>
          </a:ln>
        </p:spPr>
      </p:sp>
      <p:sp>
        <p:nvSpPr>
          <p:cNvPr id="52" name="Shape 50"/>
          <p:cNvSpPr/>
          <p:nvPr/>
        </p:nvSpPr>
        <p:spPr>
          <a:xfrm>
            <a:off x="819301" y="10214434"/>
            <a:ext cx="285750" cy="381000"/>
          </a:xfrm>
          <a:custGeom>
            <a:avLst/>
            <a:gdLst/>
            <a:ahLst/>
            <a:cxnLst/>
            <a:rect l="l" t="t" r="r" b="b"/>
            <a:pathLst>
              <a:path w="285750" h="381000">
                <a:moveTo>
                  <a:pt x="0" y="47625"/>
                </a:moveTo>
                <a:cubicBezTo>
                  <a:pt x="0" y="21357"/>
                  <a:pt x="21357" y="0"/>
                  <a:pt x="47625" y="0"/>
                </a:cubicBezTo>
                <a:lnTo>
                  <a:pt x="158874" y="0"/>
                </a:lnTo>
                <a:cubicBezTo>
                  <a:pt x="171524" y="0"/>
                  <a:pt x="183654" y="4986"/>
                  <a:pt x="192584" y="13915"/>
                </a:cubicBezTo>
                <a:lnTo>
                  <a:pt x="271835" y="93241"/>
                </a:lnTo>
                <a:cubicBezTo>
                  <a:pt x="280764" y="102171"/>
                  <a:pt x="285750" y="114300"/>
                  <a:pt x="285750" y="126950"/>
                </a:cubicBezTo>
                <a:lnTo>
                  <a:pt x="285750" y="333375"/>
                </a:lnTo>
                <a:cubicBezTo>
                  <a:pt x="285750" y="359643"/>
                  <a:pt x="264393" y="381000"/>
                  <a:pt x="238125" y="381000"/>
                </a:cubicBezTo>
                <a:lnTo>
                  <a:pt x="47625" y="381000"/>
                </a:lnTo>
                <a:cubicBezTo>
                  <a:pt x="21357" y="381000"/>
                  <a:pt x="0" y="359643"/>
                  <a:pt x="0" y="333375"/>
                </a:cubicBezTo>
                <a:lnTo>
                  <a:pt x="0" y="47625"/>
                </a:lnTo>
                <a:close/>
                <a:moveTo>
                  <a:pt x="154781" y="43532"/>
                </a:moveTo>
                <a:lnTo>
                  <a:pt x="154781" y="113109"/>
                </a:lnTo>
                <a:cubicBezTo>
                  <a:pt x="154781" y="123006"/>
                  <a:pt x="162744" y="130969"/>
                  <a:pt x="172641" y="130969"/>
                </a:cubicBezTo>
                <a:lnTo>
                  <a:pt x="242218" y="130969"/>
                </a:lnTo>
                <a:lnTo>
                  <a:pt x="154781" y="43532"/>
                </a:lnTo>
                <a:close/>
                <a:moveTo>
                  <a:pt x="114746" y="219968"/>
                </a:moveTo>
                <a:cubicBezTo>
                  <a:pt x="121146" y="212452"/>
                  <a:pt x="120328" y="201216"/>
                  <a:pt x="112812" y="194816"/>
                </a:cubicBezTo>
                <a:cubicBezTo>
                  <a:pt x="105296" y="188416"/>
                  <a:pt x="94059" y="189235"/>
                  <a:pt x="87660" y="196751"/>
                </a:cubicBezTo>
                <a:lnTo>
                  <a:pt x="51941" y="238423"/>
                </a:lnTo>
                <a:cubicBezTo>
                  <a:pt x="46211" y="245120"/>
                  <a:pt x="46211" y="254943"/>
                  <a:pt x="51941" y="261640"/>
                </a:cubicBezTo>
                <a:lnTo>
                  <a:pt x="87660" y="303312"/>
                </a:lnTo>
                <a:cubicBezTo>
                  <a:pt x="94059" y="310828"/>
                  <a:pt x="105370" y="311646"/>
                  <a:pt x="112812" y="305246"/>
                </a:cubicBezTo>
                <a:cubicBezTo>
                  <a:pt x="120253" y="298847"/>
                  <a:pt x="121146" y="287536"/>
                  <a:pt x="114746" y="280095"/>
                </a:cubicBezTo>
                <a:lnTo>
                  <a:pt x="88999" y="250031"/>
                </a:lnTo>
                <a:lnTo>
                  <a:pt x="114746" y="219968"/>
                </a:lnTo>
                <a:close/>
                <a:moveTo>
                  <a:pt x="198090" y="196751"/>
                </a:moveTo>
                <a:cubicBezTo>
                  <a:pt x="191691" y="189235"/>
                  <a:pt x="180380" y="188416"/>
                  <a:pt x="172938" y="194816"/>
                </a:cubicBezTo>
                <a:cubicBezTo>
                  <a:pt x="165497" y="201216"/>
                  <a:pt x="164604" y="212527"/>
                  <a:pt x="171004" y="219968"/>
                </a:cubicBezTo>
                <a:lnTo>
                  <a:pt x="196751" y="250031"/>
                </a:lnTo>
                <a:lnTo>
                  <a:pt x="171004" y="280095"/>
                </a:lnTo>
                <a:cubicBezTo>
                  <a:pt x="164604" y="287610"/>
                  <a:pt x="165422" y="298847"/>
                  <a:pt x="172938" y="305246"/>
                </a:cubicBezTo>
                <a:cubicBezTo>
                  <a:pt x="180454" y="311646"/>
                  <a:pt x="191691" y="310828"/>
                  <a:pt x="198090" y="303312"/>
                </a:cubicBezTo>
                <a:lnTo>
                  <a:pt x="233809" y="261640"/>
                </a:lnTo>
                <a:cubicBezTo>
                  <a:pt x="239539" y="254943"/>
                  <a:pt x="239539" y="245120"/>
                  <a:pt x="233809" y="238423"/>
                </a:cubicBezTo>
                <a:lnTo>
                  <a:pt x="198090" y="196751"/>
                </a:lnTo>
                <a:close/>
              </a:path>
            </a:pathLst>
          </a:custGeom>
          <a:solidFill>
            <a:srgbClr val="C5A575"/>
          </a:solidFill>
          <a:ln/>
        </p:spPr>
      </p:sp>
      <p:sp>
        <p:nvSpPr>
          <p:cNvPr id="53" name="Text 51"/>
          <p:cNvSpPr/>
          <p:nvPr/>
        </p:nvSpPr>
        <p:spPr>
          <a:xfrm>
            <a:off x="1400326" y="10049334"/>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Format Technique</a:t>
            </a:r>
            <a:endParaRPr lang="en-US" sz="1600" dirty="0"/>
          </a:p>
        </p:txBody>
      </p:sp>
      <p:sp>
        <p:nvSpPr>
          <p:cNvPr id="54" name="Text 52"/>
          <p:cNvSpPr/>
          <p:nvPr/>
        </p:nvSpPr>
        <p:spPr>
          <a:xfrm>
            <a:off x="1400326" y="10455734"/>
            <a:ext cx="14236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JSON Schema, Avro, ou Protobuf avec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Schema Registry</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pour la gouvernance et la validation.</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SOMMAIRE</a:t>
            </a:r>
            <a:endParaRPr lang="en-US" sz="1600" dirty="0"/>
          </a:p>
        </p:txBody>
      </p:sp>
      <p:sp>
        <p:nvSpPr>
          <p:cNvPr id="3" name="Text 1"/>
          <p:cNvSpPr/>
          <p:nvPr/>
        </p:nvSpPr>
        <p:spPr>
          <a:xfrm>
            <a:off x="508000" y="914400"/>
            <a:ext cx="15544800" cy="609600"/>
          </a:xfrm>
          <a:prstGeom prst="rect">
            <a:avLst/>
          </a:prstGeom>
          <a:noFill/>
          <a:ln/>
        </p:spPr>
        <p:txBody>
          <a:bodyPr wrap="square" lIns="0" tIns="0" rIns="0" bIns="0" rtlCol="0" anchor="ctr"/>
          <a:lstStyle/>
          <a:p>
            <a:pPr>
              <a:lnSpc>
                <a:spcPct val="80000"/>
              </a:lnSpc>
            </a:pPr>
            <a:r>
              <a:rPr lang="en-US" sz="4800" b="1" dirty="0">
                <a:solidFill>
                  <a:srgbClr val="E8E9EB"/>
                </a:solidFill>
                <a:latin typeface="Oranienbaum" pitchFamily="34" charset="0"/>
                <a:ea typeface="Oranienbaum" pitchFamily="34" charset="-122"/>
                <a:cs typeface="Oranienbaum" pitchFamily="34" charset="-120"/>
              </a:rPr>
              <a:t>Plan de la Présentation</a:t>
            </a:r>
            <a:endParaRPr lang="en-US" sz="1600" dirty="0"/>
          </a:p>
        </p:txBody>
      </p:sp>
      <p:sp>
        <p:nvSpPr>
          <p:cNvPr id="4" name="Shape 2"/>
          <p:cNvSpPr/>
          <p:nvPr/>
        </p:nvSpPr>
        <p:spPr>
          <a:xfrm>
            <a:off x="512838" y="1935238"/>
            <a:ext cx="7451876" cy="2130576"/>
          </a:xfrm>
          <a:custGeom>
            <a:avLst/>
            <a:gdLst/>
            <a:ahLst/>
            <a:cxnLst/>
            <a:rect l="l" t="t" r="r" b="b"/>
            <a:pathLst>
              <a:path w="7451876" h="2130576">
                <a:moveTo>
                  <a:pt x="101607" y="0"/>
                </a:moveTo>
                <a:lnTo>
                  <a:pt x="7350269" y="0"/>
                </a:lnTo>
                <a:cubicBezTo>
                  <a:pt x="7406385" y="0"/>
                  <a:pt x="7451876" y="45491"/>
                  <a:pt x="7451876" y="101607"/>
                </a:cubicBezTo>
                <a:lnTo>
                  <a:pt x="7451876" y="2028969"/>
                </a:lnTo>
                <a:cubicBezTo>
                  <a:pt x="7451876" y="2085085"/>
                  <a:pt x="7406385" y="2130576"/>
                  <a:pt x="7350269" y="2130576"/>
                </a:cubicBezTo>
                <a:lnTo>
                  <a:pt x="101607" y="2130576"/>
                </a:lnTo>
                <a:cubicBezTo>
                  <a:pt x="45491" y="2130576"/>
                  <a:pt x="0" y="2085085"/>
                  <a:pt x="0" y="2028969"/>
                </a:cubicBezTo>
                <a:lnTo>
                  <a:pt x="0" y="101607"/>
                </a:lnTo>
                <a:cubicBezTo>
                  <a:pt x="0" y="45491"/>
                  <a:pt x="45491" y="0"/>
                  <a:pt x="101607" y="0"/>
                </a:cubicBezTo>
                <a:close/>
              </a:path>
            </a:pathLst>
          </a:custGeom>
          <a:solidFill>
            <a:srgbClr val="3A5A78">
              <a:alpha val="10196"/>
            </a:srgbClr>
          </a:solidFill>
          <a:ln w="9676">
            <a:solidFill>
              <a:srgbClr val="3A5A78">
                <a:alpha val="30196"/>
              </a:srgbClr>
            </a:solidFill>
            <a:prstDash val="solid"/>
          </a:ln>
        </p:spPr>
      </p:sp>
      <p:sp>
        <p:nvSpPr>
          <p:cNvPr id="5" name="Shape 3"/>
          <p:cNvSpPr/>
          <p:nvPr/>
        </p:nvSpPr>
        <p:spPr>
          <a:xfrm>
            <a:off x="822476" y="2244876"/>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A5A78">
              <a:alpha val="30196"/>
            </a:srgbClr>
          </a:solidFill>
          <a:ln/>
        </p:spPr>
      </p:sp>
      <p:sp>
        <p:nvSpPr>
          <p:cNvPr id="6" name="Text 4"/>
          <p:cNvSpPr/>
          <p:nvPr/>
        </p:nvSpPr>
        <p:spPr>
          <a:xfrm>
            <a:off x="1015849" y="2422676"/>
            <a:ext cx="622300" cy="457200"/>
          </a:xfrm>
          <a:prstGeom prst="rect">
            <a:avLst/>
          </a:prstGeom>
          <a:noFill/>
          <a:ln/>
        </p:spPr>
        <p:txBody>
          <a:bodyPr wrap="square" lIns="0" tIns="0" rIns="0" bIns="0" rtlCol="0" anchor="ctr"/>
          <a:lstStyle/>
          <a:p>
            <a:pPr>
              <a:lnSpc>
                <a:spcPct val="100000"/>
              </a:lnSpc>
            </a:pPr>
            <a:r>
              <a:rPr lang="en-US" sz="3000" b="1" dirty="0">
                <a:solidFill>
                  <a:srgbClr val="C5A575"/>
                </a:solidFill>
                <a:latin typeface="Oranienbaum" pitchFamily="34" charset="0"/>
                <a:ea typeface="Oranienbaum" pitchFamily="34" charset="-122"/>
                <a:cs typeface="Oranienbaum" pitchFamily="34" charset="-120"/>
              </a:rPr>
              <a:t>01</a:t>
            </a:r>
            <a:endParaRPr lang="en-US" sz="1600" dirty="0"/>
          </a:p>
        </p:txBody>
      </p:sp>
      <p:sp>
        <p:nvSpPr>
          <p:cNvPr id="7" name="Text 5"/>
          <p:cNvSpPr/>
          <p:nvPr/>
        </p:nvSpPr>
        <p:spPr>
          <a:xfrm>
            <a:off x="1838476" y="2244876"/>
            <a:ext cx="5969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Le Défi Architecturel</a:t>
            </a:r>
            <a:endParaRPr lang="en-US" sz="1600" dirty="0"/>
          </a:p>
        </p:txBody>
      </p:sp>
      <p:sp>
        <p:nvSpPr>
          <p:cNvPr id="8" name="Text 6"/>
          <p:cNvSpPr/>
          <p:nvPr/>
        </p:nvSpPr>
        <p:spPr>
          <a:xfrm>
            <a:off x="1838476" y="2803676"/>
            <a:ext cx="59182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La tension entre souveraineté locale et efficience centrale dans la mutualisation des infrastructures de paiement</a:t>
            </a:r>
            <a:endParaRPr lang="en-US" sz="1600" dirty="0"/>
          </a:p>
        </p:txBody>
      </p:sp>
      <p:sp>
        <p:nvSpPr>
          <p:cNvPr id="9" name="Shape 7"/>
          <p:cNvSpPr/>
          <p:nvPr/>
        </p:nvSpPr>
        <p:spPr>
          <a:xfrm>
            <a:off x="8285238" y="1935238"/>
            <a:ext cx="7451876" cy="2130576"/>
          </a:xfrm>
          <a:custGeom>
            <a:avLst/>
            <a:gdLst/>
            <a:ahLst/>
            <a:cxnLst/>
            <a:rect l="l" t="t" r="r" b="b"/>
            <a:pathLst>
              <a:path w="7451876" h="2130576">
                <a:moveTo>
                  <a:pt x="101607" y="0"/>
                </a:moveTo>
                <a:lnTo>
                  <a:pt x="7350269" y="0"/>
                </a:lnTo>
                <a:cubicBezTo>
                  <a:pt x="7406385" y="0"/>
                  <a:pt x="7451876" y="45491"/>
                  <a:pt x="7451876" y="101607"/>
                </a:cubicBezTo>
                <a:lnTo>
                  <a:pt x="7451876" y="2028969"/>
                </a:lnTo>
                <a:cubicBezTo>
                  <a:pt x="7451876" y="2085085"/>
                  <a:pt x="7406385" y="2130576"/>
                  <a:pt x="7350269" y="2130576"/>
                </a:cubicBezTo>
                <a:lnTo>
                  <a:pt x="101607" y="2130576"/>
                </a:lnTo>
                <a:cubicBezTo>
                  <a:pt x="45491" y="2130576"/>
                  <a:pt x="0" y="2085085"/>
                  <a:pt x="0" y="2028969"/>
                </a:cubicBezTo>
                <a:lnTo>
                  <a:pt x="0" y="101607"/>
                </a:lnTo>
                <a:cubicBezTo>
                  <a:pt x="0" y="45491"/>
                  <a:pt x="45491" y="0"/>
                  <a:pt x="101607" y="0"/>
                </a:cubicBezTo>
                <a:close/>
              </a:path>
            </a:pathLst>
          </a:custGeom>
          <a:solidFill>
            <a:srgbClr val="3A5A78">
              <a:alpha val="10196"/>
            </a:srgbClr>
          </a:solidFill>
          <a:ln w="9676">
            <a:solidFill>
              <a:srgbClr val="3A5A78">
                <a:alpha val="30196"/>
              </a:srgbClr>
            </a:solidFill>
            <a:prstDash val="solid"/>
          </a:ln>
        </p:spPr>
      </p:sp>
      <p:sp>
        <p:nvSpPr>
          <p:cNvPr id="10" name="Shape 8"/>
          <p:cNvSpPr/>
          <p:nvPr/>
        </p:nvSpPr>
        <p:spPr>
          <a:xfrm>
            <a:off x="8594876" y="2244876"/>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A5A78">
              <a:alpha val="30196"/>
            </a:srgbClr>
          </a:solidFill>
          <a:ln/>
        </p:spPr>
      </p:sp>
      <p:sp>
        <p:nvSpPr>
          <p:cNvPr id="11" name="Text 9"/>
          <p:cNvSpPr/>
          <p:nvPr/>
        </p:nvSpPr>
        <p:spPr>
          <a:xfrm>
            <a:off x="8788249" y="2422676"/>
            <a:ext cx="622300" cy="457200"/>
          </a:xfrm>
          <a:prstGeom prst="rect">
            <a:avLst/>
          </a:prstGeom>
          <a:noFill/>
          <a:ln/>
        </p:spPr>
        <p:txBody>
          <a:bodyPr wrap="square" lIns="0" tIns="0" rIns="0" bIns="0" rtlCol="0" anchor="ctr"/>
          <a:lstStyle/>
          <a:p>
            <a:pPr>
              <a:lnSpc>
                <a:spcPct val="100000"/>
              </a:lnSpc>
            </a:pPr>
            <a:r>
              <a:rPr lang="en-US" sz="3000" b="1" dirty="0">
                <a:solidFill>
                  <a:srgbClr val="C5A575"/>
                </a:solidFill>
                <a:latin typeface="Oranienbaum" pitchFamily="34" charset="0"/>
                <a:ea typeface="Oranienbaum" pitchFamily="34" charset="-122"/>
                <a:cs typeface="Oranienbaum" pitchFamily="34" charset="-120"/>
              </a:rPr>
              <a:t>02</a:t>
            </a:r>
            <a:endParaRPr lang="en-US" sz="1600" dirty="0"/>
          </a:p>
        </p:txBody>
      </p:sp>
      <p:sp>
        <p:nvSpPr>
          <p:cNvPr id="12" name="Text 10"/>
          <p:cNvSpPr/>
          <p:nvPr/>
        </p:nvSpPr>
        <p:spPr>
          <a:xfrm>
            <a:off x="9610876" y="2244876"/>
            <a:ext cx="5969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 Carte des Territoires</a:t>
            </a:r>
            <a:endParaRPr lang="en-US" sz="1600" dirty="0"/>
          </a:p>
        </p:txBody>
      </p:sp>
      <p:sp>
        <p:nvSpPr>
          <p:cNvPr id="13" name="Text 11"/>
          <p:cNvSpPr/>
          <p:nvPr/>
        </p:nvSpPr>
        <p:spPr>
          <a:xfrm>
            <a:off x="9610876" y="2803676"/>
            <a:ext cx="59182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Context Map et identification des Bounded Contexts selon la méthode DDD</a:t>
            </a:r>
            <a:endParaRPr lang="en-US" sz="1600" dirty="0"/>
          </a:p>
        </p:txBody>
      </p:sp>
      <p:sp>
        <p:nvSpPr>
          <p:cNvPr id="14" name="Shape 12"/>
          <p:cNvSpPr/>
          <p:nvPr/>
        </p:nvSpPr>
        <p:spPr>
          <a:xfrm>
            <a:off x="512838" y="4382106"/>
            <a:ext cx="7451876" cy="2130576"/>
          </a:xfrm>
          <a:custGeom>
            <a:avLst/>
            <a:gdLst/>
            <a:ahLst/>
            <a:cxnLst/>
            <a:rect l="l" t="t" r="r" b="b"/>
            <a:pathLst>
              <a:path w="7451876" h="2130576">
                <a:moveTo>
                  <a:pt x="101607" y="0"/>
                </a:moveTo>
                <a:lnTo>
                  <a:pt x="7350269" y="0"/>
                </a:lnTo>
                <a:cubicBezTo>
                  <a:pt x="7406385" y="0"/>
                  <a:pt x="7451876" y="45491"/>
                  <a:pt x="7451876" y="101607"/>
                </a:cubicBezTo>
                <a:lnTo>
                  <a:pt x="7451876" y="2028969"/>
                </a:lnTo>
                <a:cubicBezTo>
                  <a:pt x="7451876" y="2085085"/>
                  <a:pt x="7406385" y="2130576"/>
                  <a:pt x="7350269" y="2130576"/>
                </a:cubicBezTo>
                <a:lnTo>
                  <a:pt x="101607" y="2130576"/>
                </a:lnTo>
                <a:cubicBezTo>
                  <a:pt x="45491" y="2130576"/>
                  <a:pt x="0" y="2085085"/>
                  <a:pt x="0" y="2028969"/>
                </a:cubicBezTo>
                <a:lnTo>
                  <a:pt x="0" y="101607"/>
                </a:lnTo>
                <a:cubicBezTo>
                  <a:pt x="0" y="45491"/>
                  <a:pt x="45491" y="0"/>
                  <a:pt x="101607" y="0"/>
                </a:cubicBezTo>
                <a:close/>
              </a:path>
            </a:pathLst>
          </a:custGeom>
          <a:solidFill>
            <a:srgbClr val="3A5A78">
              <a:alpha val="10196"/>
            </a:srgbClr>
          </a:solidFill>
          <a:ln w="9676">
            <a:solidFill>
              <a:srgbClr val="3A5A78">
                <a:alpha val="30196"/>
              </a:srgbClr>
            </a:solidFill>
            <a:prstDash val="solid"/>
          </a:ln>
        </p:spPr>
      </p:sp>
      <p:sp>
        <p:nvSpPr>
          <p:cNvPr id="15" name="Shape 13"/>
          <p:cNvSpPr/>
          <p:nvPr/>
        </p:nvSpPr>
        <p:spPr>
          <a:xfrm>
            <a:off x="822476" y="4691743"/>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A5A78">
              <a:alpha val="30196"/>
            </a:srgbClr>
          </a:solidFill>
          <a:ln/>
        </p:spPr>
      </p:sp>
      <p:sp>
        <p:nvSpPr>
          <p:cNvPr id="16" name="Text 14"/>
          <p:cNvSpPr/>
          <p:nvPr/>
        </p:nvSpPr>
        <p:spPr>
          <a:xfrm>
            <a:off x="1015849" y="4869543"/>
            <a:ext cx="622300" cy="457200"/>
          </a:xfrm>
          <a:prstGeom prst="rect">
            <a:avLst/>
          </a:prstGeom>
          <a:noFill/>
          <a:ln/>
        </p:spPr>
        <p:txBody>
          <a:bodyPr wrap="square" lIns="0" tIns="0" rIns="0" bIns="0" rtlCol="0" anchor="ctr"/>
          <a:lstStyle/>
          <a:p>
            <a:pPr>
              <a:lnSpc>
                <a:spcPct val="100000"/>
              </a:lnSpc>
            </a:pPr>
            <a:r>
              <a:rPr lang="en-US" sz="3000" b="1" dirty="0">
                <a:solidFill>
                  <a:srgbClr val="C5A575"/>
                </a:solidFill>
                <a:latin typeface="Oranienbaum" pitchFamily="34" charset="0"/>
                <a:ea typeface="Oranienbaum" pitchFamily="34" charset="-122"/>
                <a:cs typeface="Oranienbaum" pitchFamily="34" charset="-120"/>
              </a:rPr>
              <a:t>03</a:t>
            </a:r>
            <a:endParaRPr lang="en-US" sz="1600" dirty="0"/>
          </a:p>
        </p:txBody>
      </p:sp>
      <p:sp>
        <p:nvSpPr>
          <p:cNvPr id="17" name="Text 15"/>
          <p:cNvSpPr/>
          <p:nvPr/>
        </p:nvSpPr>
        <p:spPr>
          <a:xfrm>
            <a:off x="1838476" y="4691743"/>
            <a:ext cx="5969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L'Arbre de Décision</a:t>
            </a:r>
            <a:endParaRPr lang="en-US" sz="1600" dirty="0"/>
          </a:p>
        </p:txBody>
      </p:sp>
      <p:sp>
        <p:nvSpPr>
          <p:cNvPr id="18" name="Text 16"/>
          <p:cNvSpPr/>
          <p:nvPr/>
        </p:nvSpPr>
        <p:spPr>
          <a:xfrm>
            <a:off x="1838476" y="5250543"/>
            <a:ext cx="59182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Application méthodologique au flux critique de paiement transfrontalier</a:t>
            </a:r>
            <a:endParaRPr lang="en-US" sz="1600" dirty="0"/>
          </a:p>
        </p:txBody>
      </p:sp>
      <p:sp>
        <p:nvSpPr>
          <p:cNvPr id="19" name="Shape 17"/>
          <p:cNvSpPr/>
          <p:nvPr/>
        </p:nvSpPr>
        <p:spPr>
          <a:xfrm>
            <a:off x="8285238" y="4382106"/>
            <a:ext cx="7451876" cy="2130576"/>
          </a:xfrm>
          <a:custGeom>
            <a:avLst/>
            <a:gdLst/>
            <a:ahLst/>
            <a:cxnLst/>
            <a:rect l="l" t="t" r="r" b="b"/>
            <a:pathLst>
              <a:path w="7451876" h="2130576">
                <a:moveTo>
                  <a:pt x="101607" y="0"/>
                </a:moveTo>
                <a:lnTo>
                  <a:pt x="7350269" y="0"/>
                </a:lnTo>
                <a:cubicBezTo>
                  <a:pt x="7406385" y="0"/>
                  <a:pt x="7451876" y="45491"/>
                  <a:pt x="7451876" y="101607"/>
                </a:cubicBezTo>
                <a:lnTo>
                  <a:pt x="7451876" y="2028969"/>
                </a:lnTo>
                <a:cubicBezTo>
                  <a:pt x="7451876" y="2085085"/>
                  <a:pt x="7406385" y="2130576"/>
                  <a:pt x="7350269" y="2130576"/>
                </a:cubicBezTo>
                <a:lnTo>
                  <a:pt x="101607" y="2130576"/>
                </a:lnTo>
                <a:cubicBezTo>
                  <a:pt x="45491" y="2130576"/>
                  <a:pt x="0" y="2085085"/>
                  <a:pt x="0" y="2028969"/>
                </a:cubicBezTo>
                <a:lnTo>
                  <a:pt x="0" y="101607"/>
                </a:lnTo>
                <a:cubicBezTo>
                  <a:pt x="0" y="45491"/>
                  <a:pt x="45491" y="0"/>
                  <a:pt x="101607" y="0"/>
                </a:cubicBezTo>
                <a:close/>
              </a:path>
            </a:pathLst>
          </a:custGeom>
          <a:solidFill>
            <a:srgbClr val="3A5A78">
              <a:alpha val="10196"/>
            </a:srgbClr>
          </a:solidFill>
          <a:ln w="9676">
            <a:solidFill>
              <a:srgbClr val="3A5A78">
                <a:alpha val="30196"/>
              </a:srgbClr>
            </a:solidFill>
            <a:prstDash val="solid"/>
          </a:ln>
        </p:spPr>
      </p:sp>
      <p:sp>
        <p:nvSpPr>
          <p:cNvPr id="20" name="Shape 18"/>
          <p:cNvSpPr/>
          <p:nvPr/>
        </p:nvSpPr>
        <p:spPr>
          <a:xfrm>
            <a:off x="8594876" y="4691743"/>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A5A78">
              <a:alpha val="30196"/>
            </a:srgbClr>
          </a:solidFill>
          <a:ln/>
        </p:spPr>
      </p:sp>
      <p:sp>
        <p:nvSpPr>
          <p:cNvPr id="21" name="Text 19"/>
          <p:cNvSpPr/>
          <p:nvPr/>
        </p:nvSpPr>
        <p:spPr>
          <a:xfrm>
            <a:off x="8788249" y="4869543"/>
            <a:ext cx="622300" cy="457200"/>
          </a:xfrm>
          <a:prstGeom prst="rect">
            <a:avLst/>
          </a:prstGeom>
          <a:noFill/>
          <a:ln/>
        </p:spPr>
        <p:txBody>
          <a:bodyPr wrap="square" lIns="0" tIns="0" rIns="0" bIns="0" rtlCol="0" anchor="ctr"/>
          <a:lstStyle/>
          <a:p>
            <a:pPr>
              <a:lnSpc>
                <a:spcPct val="100000"/>
              </a:lnSpc>
            </a:pPr>
            <a:r>
              <a:rPr lang="en-US" sz="3000" b="1" dirty="0">
                <a:solidFill>
                  <a:srgbClr val="C5A575"/>
                </a:solidFill>
                <a:latin typeface="Oranienbaum" pitchFamily="34" charset="0"/>
                <a:ea typeface="Oranienbaum" pitchFamily="34" charset="-122"/>
                <a:cs typeface="Oranienbaum" pitchFamily="34" charset="-120"/>
              </a:rPr>
              <a:t>04</a:t>
            </a:r>
            <a:endParaRPr lang="en-US" sz="1600" dirty="0"/>
          </a:p>
        </p:txBody>
      </p:sp>
      <p:sp>
        <p:nvSpPr>
          <p:cNvPr id="22" name="Text 20"/>
          <p:cNvSpPr/>
          <p:nvPr/>
        </p:nvSpPr>
        <p:spPr>
          <a:xfrm>
            <a:off x="9610876" y="4691743"/>
            <a:ext cx="5969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Architecture des Données</a:t>
            </a:r>
            <a:endParaRPr lang="en-US" sz="1600" dirty="0"/>
          </a:p>
        </p:txBody>
      </p:sp>
      <p:sp>
        <p:nvSpPr>
          <p:cNvPr id="23" name="Text 21"/>
          <p:cNvSpPr/>
          <p:nvPr/>
        </p:nvSpPr>
        <p:spPr>
          <a:xfrm>
            <a:off x="9610876" y="5250543"/>
            <a:ext cx="5918200" cy="3302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Émissaires et philosophie Data on the Outside de Pat Helland</a:t>
            </a:r>
            <a:endParaRPr lang="en-US" sz="1600" dirty="0"/>
          </a:p>
        </p:txBody>
      </p:sp>
      <p:sp>
        <p:nvSpPr>
          <p:cNvPr id="24" name="Shape 22"/>
          <p:cNvSpPr/>
          <p:nvPr/>
        </p:nvSpPr>
        <p:spPr>
          <a:xfrm>
            <a:off x="512838" y="6828972"/>
            <a:ext cx="15224276" cy="1800376"/>
          </a:xfrm>
          <a:custGeom>
            <a:avLst/>
            <a:gdLst/>
            <a:ahLst/>
            <a:cxnLst/>
            <a:rect l="l" t="t" r="r" b="b"/>
            <a:pathLst>
              <a:path w="15224276" h="1800376">
                <a:moveTo>
                  <a:pt x="101595" y="0"/>
                </a:moveTo>
                <a:lnTo>
                  <a:pt x="15122681" y="0"/>
                </a:lnTo>
                <a:cubicBezTo>
                  <a:pt x="15178790" y="0"/>
                  <a:pt x="15224276" y="45486"/>
                  <a:pt x="15224276" y="101595"/>
                </a:cubicBezTo>
                <a:lnTo>
                  <a:pt x="15224276" y="1698781"/>
                </a:lnTo>
                <a:cubicBezTo>
                  <a:pt x="15224276" y="1754890"/>
                  <a:pt x="15178790" y="1800376"/>
                  <a:pt x="15122681" y="1800376"/>
                </a:cubicBezTo>
                <a:lnTo>
                  <a:pt x="101595" y="1800376"/>
                </a:lnTo>
                <a:cubicBezTo>
                  <a:pt x="45486" y="1800376"/>
                  <a:pt x="0" y="1754890"/>
                  <a:pt x="0" y="1698781"/>
                </a:cubicBezTo>
                <a:lnTo>
                  <a:pt x="0" y="101595"/>
                </a:lnTo>
                <a:cubicBezTo>
                  <a:pt x="0" y="45523"/>
                  <a:pt x="45523" y="0"/>
                  <a:pt x="101595" y="0"/>
                </a:cubicBezTo>
                <a:close/>
              </a:path>
            </a:pathLst>
          </a:custGeom>
          <a:solidFill>
            <a:srgbClr val="3A5A78">
              <a:alpha val="10196"/>
            </a:srgbClr>
          </a:solidFill>
          <a:ln w="9676">
            <a:solidFill>
              <a:srgbClr val="3A5A78">
                <a:alpha val="30196"/>
              </a:srgbClr>
            </a:solidFill>
            <a:prstDash val="solid"/>
          </a:ln>
        </p:spPr>
      </p:sp>
      <p:sp>
        <p:nvSpPr>
          <p:cNvPr id="25" name="Shape 23"/>
          <p:cNvSpPr/>
          <p:nvPr/>
        </p:nvSpPr>
        <p:spPr>
          <a:xfrm>
            <a:off x="822476" y="7138609"/>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5A575">
              <a:alpha val="30196"/>
            </a:srgbClr>
          </a:solidFill>
          <a:ln/>
        </p:spPr>
      </p:sp>
      <p:sp>
        <p:nvSpPr>
          <p:cNvPr id="26" name="Text 24"/>
          <p:cNvSpPr/>
          <p:nvPr/>
        </p:nvSpPr>
        <p:spPr>
          <a:xfrm>
            <a:off x="1015849" y="7316409"/>
            <a:ext cx="622300" cy="457200"/>
          </a:xfrm>
          <a:prstGeom prst="rect">
            <a:avLst/>
          </a:prstGeom>
          <a:noFill/>
          <a:ln/>
        </p:spPr>
        <p:txBody>
          <a:bodyPr wrap="square" lIns="0" tIns="0" rIns="0" bIns="0" rtlCol="0" anchor="ctr"/>
          <a:lstStyle/>
          <a:p>
            <a:pPr>
              <a:lnSpc>
                <a:spcPct val="100000"/>
              </a:lnSpc>
            </a:pPr>
            <a:r>
              <a:rPr lang="en-US" sz="3000" b="1" dirty="0">
                <a:solidFill>
                  <a:srgbClr val="C5A575"/>
                </a:solidFill>
                <a:latin typeface="Oranienbaum" pitchFamily="34" charset="0"/>
                <a:ea typeface="Oranienbaum" pitchFamily="34" charset="-122"/>
                <a:cs typeface="Oranienbaum" pitchFamily="34" charset="-120"/>
              </a:rPr>
              <a:t>05</a:t>
            </a:r>
            <a:endParaRPr lang="en-US" sz="1600" dirty="0"/>
          </a:p>
        </p:txBody>
      </p:sp>
      <p:sp>
        <p:nvSpPr>
          <p:cNvPr id="27" name="Text 25"/>
          <p:cNvSpPr/>
          <p:nvPr/>
        </p:nvSpPr>
        <p:spPr>
          <a:xfrm>
            <a:off x="1838476" y="7138609"/>
            <a:ext cx="13741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Les Règles d'Or</a:t>
            </a:r>
            <a:endParaRPr lang="en-US" sz="1600" dirty="0"/>
          </a:p>
        </p:txBody>
      </p:sp>
      <p:sp>
        <p:nvSpPr>
          <p:cNvPr id="28" name="Text 26"/>
          <p:cNvSpPr/>
          <p:nvPr/>
        </p:nvSpPr>
        <p:spPr>
          <a:xfrm>
            <a:off x="1838476" y="7697409"/>
            <a:ext cx="13690600" cy="3302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Livrable actionnable pour garantir la mutualisation sans couplage fatal entre les entités</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04 — ARCHITECTURE DES DONNÉES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Cohérence à Terme vs Cohérence Immédiate</a:t>
            </a:r>
            <a:endParaRPr lang="en-US" sz="1600" dirty="0"/>
          </a:p>
        </p:txBody>
      </p:sp>
      <p:sp>
        <p:nvSpPr>
          <p:cNvPr id="4" name="Shape 2"/>
          <p:cNvSpPr/>
          <p:nvPr/>
        </p:nvSpPr>
        <p:spPr>
          <a:xfrm>
            <a:off x="532190" y="1625600"/>
            <a:ext cx="15213390" cy="1231900"/>
          </a:xfrm>
          <a:custGeom>
            <a:avLst/>
            <a:gdLst/>
            <a:ahLst/>
            <a:cxnLst/>
            <a:rect l="l" t="t" r="r" b="b"/>
            <a:pathLst>
              <a:path w="15213390" h="1231900">
                <a:moveTo>
                  <a:pt x="0" y="0"/>
                </a:moveTo>
                <a:lnTo>
                  <a:pt x="15111796" y="0"/>
                </a:lnTo>
                <a:cubicBezTo>
                  <a:pt x="15167905" y="0"/>
                  <a:pt x="15213390" y="45486"/>
                  <a:pt x="15213390" y="101595"/>
                </a:cubicBezTo>
                <a:lnTo>
                  <a:pt x="15213390" y="1130305"/>
                </a:lnTo>
                <a:cubicBezTo>
                  <a:pt x="15213390" y="1186414"/>
                  <a:pt x="15167905" y="1231900"/>
                  <a:pt x="15111796" y="1231900"/>
                </a:cubicBezTo>
                <a:lnTo>
                  <a:pt x="0" y="1231900"/>
                </a:lnTo>
                <a:lnTo>
                  <a:pt x="0" y="0"/>
                </a:lnTo>
                <a:close/>
              </a:path>
            </a:pathLst>
          </a:custGeom>
          <a:solidFill>
            <a:srgbClr val="3A5A78">
              <a:alpha val="10196"/>
            </a:srgbClr>
          </a:solidFill>
          <a:ln/>
        </p:spPr>
      </p:sp>
      <p:sp>
        <p:nvSpPr>
          <p:cNvPr id="5" name="Shape 3"/>
          <p:cNvSpPr/>
          <p:nvPr/>
        </p:nvSpPr>
        <p:spPr>
          <a:xfrm>
            <a:off x="532190" y="1625600"/>
            <a:ext cx="48381" cy="1231900"/>
          </a:xfrm>
          <a:custGeom>
            <a:avLst/>
            <a:gdLst/>
            <a:ahLst/>
            <a:cxnLst/>
            <a:rect l="l" t="t" r="r" b="b"/>
            <a:pathLst>
              <a:path w="48381" h="1231900">
                <a:moveTo>
                  <a:pt x="0" y="0"/>
                </a:moveTo>
                <a:lnTo>
                  <a:pt x="48381" y="0"/>
                </a:lnTo>
                <a:lnTo>
                  <a:pt x="48381" y="1231900"/>
                </a:lnTo>
                <a:lnTo>
                  <a:pt x="0" y="1231900"/>
                </a:lnTo>
                <a:lnTo>
                  <a:pt x="0" y="0"/>
                </a:lnTo>
                <a:close/>
              </a:path>
            </a:pathLst>
          </a:custGeom>
          <a:solidFill>
            <a:srgbClr val="C5A575"/>
          </a:solidFill>
          <a:ln/>
        </p:spPr>
      </p:sp>
      <p:sp>
        <p:nvSpPr>
          <p:cNvPr id="6" name="Text 4"/>
          <p:cNvSpPr/>
          <p:nvPr/>
        </p:nvSpPr>
        <p:spPr>
          <a:xfrm>
            <a:off x="759581" y="1828800"/>
            <a:ext cx="14909800" cy="8255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choix architectural fondamental</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 où appliquer la cohérence immédiate (ACID) et où accepter la cohérence à terme (eventual consistency).</a:t>
            </a:r>
            <a:endParaRPr lang="en-US" sz="1600" dirty="0"/>
          </a:p>
        </p:txBody>
      </p:sp>
      <p:sp>
        <p:nvSpPr>
          <p:cNvPr id="7" name="Shape 5"/>
          <p:cNvSpPr/>
          <p:nvPr/>
        </p:nvSpPr>
        <p:spPr>
          <a:xfrm>
            <a:off x="512838" y="3065538"/>
            <a:ext cx="7477276" cy="5343676"/>
          </a:xfrm>
          <a:custGeom>
            <a:avLst/>
            <a:gdLst/>
            <a:ahLst/>
            <a:cxnLst/>
            <a:rect l="l" t="t" r="r" b="b"/>
            <a:pathLst>
              <a:path w="7477276" h="5343676">
                <a:moveTo>
                  <a:pt x="101583" y="0"/>
                </a:moveTo>
                <a:lnTo>
                  <a:pt x="7375693" y="0"/>
                </a:lnTo>
                <a:cubicBezTo>
                  <a:pt x="7431796" y="0"/>
                  <a:pt x="7477276" y="45480"/>
                  <a:pt x="7477276" y="101583"/>
                </a:cubicBezTo>
                <a:lnTo>
                  <a:pt x="7477276" y="5242093"/>
                </a:lnTo>
                <a:cubicBezTo>
                  <a:pt x="7477276" y="5298196"/>
                  <a:pt x="7431796" y="5343676"/>
                  <a:pt x="7375693" y="5343676"/>
                </a:cubicBezTo>
                <a:lnTo>
                  <a:pt x="101583" y="5343676"/>
                </a:lnTo>
                <a:cubicBezTo>
                  <a:pt x="45480" y="5343676"/>
                  <a:pt x="0" y="5298196"/>
                  <a:pt x="0" y="5242093"/>
                </a:cubicBezTo>
                <a:lnTo>
                  <a:pt x="0" y="101583"/>
                </a:lnTo>
                <a:cubicBezTo>
                  <a:pt x="0" y="45518"/>
                  <a:pt x="45518" y="0"/>
                  <a:pt x="101583" y="0"/>
                </a:cubicBezTo>
                <a:close/>
              </a:path>
            </a:pathLst>
          </a:custGeom>
          <a:solidFill>
            <a:srgbClr val="2D313A">
              <a:alpha val="50196"/>
            </a:srgbClr>
          </a:solidFill>
          <a:ln w="9676">
            <a:solidFill>
              <a:srgbClr val="C5A575">
                <a:alpha val="30196"/>
              </a:srgbClr>
            </a:solidFill>
            <a:prstDash val="solid"/>
          </a:ln>
        </p:spPr>
      </p:sp>
      <p:sp>
        <p:nvSpPr>
          <p:cNvPr id="8" name="Shape 6"/>
          <p:cNvSpPr/>
          <p:nvPr/>
        </p:nvSpPr>
        <p:spPr>
          <a:xfrm>
            <a:off x="771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9" name="Shape 7"/>
          <p:cNvSpPr/>
          <p:nvPr/>
        </p:nvSpPr>
        <p:spPr>
          <a:xfrm>
            <a:off x="965351" y="3502174"/>
            <a:ext cx="222250" cy="254000"/>
          </a:xfrm>
          <a:custGeom>
            <a:avLst/>
            <a:gdLst/>
            <a:ahLst/>
            <a:cxnLst/>
            <a:rect l="l" t="t" r="r" b="b"/>
            <a:pathLst>
              <a:path w="222250" h="254000">
                <a:moveTo>
                  <a:pt x="168077" y="-4911"/>
                </a:moveTo>
                <a:cubicBezTo>
                  <a:pt x="173980" y="-645"/>
                  <a:pt x="176163" y="7094"/>
                  <a:pt x="173484" y="13841"/>
                </a:cubicBezTo>
                <a:lnTo>
                  <a:pt x="134590" y="111125"/>
                </a:lnTo>
                <a:lnTo>
                  <a:pt x="206375" y="111125"/>
                </a:lnTo>
                <a:cubicBezTo>
                  <a:pt x="213072" y="111125"/>
                  <a:pt x="219025" y="115292"/>
                  <a:pt x="221307" y="121593"/>
                </a:cubicBezTo>
                <a:cubicBezTo>
                  <a:pt x="223589" y="127893"/>
                  <a:pt x="221655" y="134938"/>
                  <a:pt x="216545" y="139204"/>
                </a:cubicBezTo>
                <a:lnTo>
                  <a:pt x="73670" y="258266"/>
                </a:lnTo>
                <a:cubicBezTo>
                  <a:pt x="68064" y="262930"/>
                  <a:pt x="60077" y="263178"/>
                  <a:pt x="54173" y="258911"/>
                </a:cubicBezTo>
                <a:cubicBezTo>
                  <a:pt x="48270" y="254645"/>
                  <a:pt x="46087" y="246906"/>
                  <a:pt x="48766" y="240159"/>
                </a:cubicBezTo>
                <a:lnTo>
                  <a:pt x="87660" y="142875"/>
                </a:lnTo>
                <a:lnTo>
                  <a:pt x="15875" y="142875"/>
                </a:lnTo>
                <a:cubicBezTo>
                  <a:pt x="9178" y="142875"/>
                  <a:pt x="3225" y="138708"/>
                  <a:pt x="943" y="132407"/>
                </a:cubicBezTo>
                <a:cubicBezTo>
                  <a:pt x="-1339" y="126107"/>
                  <a:pt x="595" y="119062"/>
                  <a:pt x="5705" y="114796"/>
                </a:cubicBezTo>
                <a:lnTo>
                  <a:pt x="148580" y="-4266"/>
                </a:lnTo>
                <a:cubicBezTo>
                  <a:pt x="154186" y="-8930"/>
                  <a:pt x="162173" y="-9178"/>
                  <a:pt x="168077" y="-4911"/>
                </a:cubicBezTo>
                <a:close/>
              </a:path>
            </a:pathLst>
          </a:custGeom>
          <a:solidFill>
            <a:srgbClr val="C5A575"/>
          </a:solidFill>
          <a:ln/>
        </p:spPr>
      </p:sp>
      <p:sp>
        <p:nvSpPr>
          <p:cNvPr id="10" name="Text 8"/>
          <p:cNvSpPr/>
          <p:nvPr/>
        </p:nvSpPr>
        <p:spPr>
          <a:xfrm>
            <a:off x="1533676" y="3425974"/>
            <a:ext cx="35560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Cohérence Immédiate</a:t>
            </a:r>
            <a:endParaRPr lang="en-US" sz="1600" dirty="0"/>
          </a:p>
        </p:txBody>
      </p:sp>
      <p:sp>
        <p:nvSpPr>
          <p:cNvPr id="11" name="Shape 9"/>
          <p:cNvSpPr/>
          <p:nvPr/>
        </p:nvSpPr>
        <p:spPr>
          <a:xfrm>
            <a:off x="771676" y="4137174"/>
            <a:ext cx="6959600" cy="1016000"/>
          </a:xfrm>
          <a:custGeom>
            <a:avLst/>
            <a:gdLst/>
            <a:ahLst/>
            <a:cxnLst/>
            <a:rect l="l" t="t" r="r" b="b"/>
            <a:pathLst>
              <a:path w="6959600" h="1016000">
                <a:moveTo>
                  <a:pt x="50800" y="0"/>
                </a:moveTo>
                <a:lnTo>
                  <a:pt x="6908800" y="0"/>
                </a:lnTo>
                <a:cubicBezTo>
                  <a:pt x="6936837" y="0"/>
                  <a:pt x="6959600" y="22763"/>
                  <a:pt x="6959600" y="50800"/>
                </a:cubicBezTo>
                <a:lnTo>
                  <a:pt x="6959600" y="965200"/>
                </a:lnTo>
                <a:cubicBezTo>
                  <a:pt x="6959600" y="993237"/>
                  <a:pt x="6936837" y="1016000"/>
                  <a:pt x="6908800" y="1016000"/>
                </a:cubicBezTo>
                <a:lnTo>
                  <a:pt x="50800" y="1016000"/>
                </a:lnTo>
                <a:cubicBezTo>
                  <a:pt x="22763" y="1016000"/>
                  <a:pt x="0" y="993237"/>
                  <a:pt x="0" y="965200"/>
                </a:cubicBezTo>
                <a:lnTo>
                  <a:pt x="0" y="50800"/>
                </a:lnTo>
                <a:cubicBezTo>
                  <a:pt x="0" y="22763"/>
                  <a:pt x="22763" y="0"/>
                  <a:pt x="50800" y="0"/>
                </a:cubicBezTo>
                <a:close/>
              </a:path>
            </a:pathLst>
          </a:custGeom>
          <a:solidFill>
            <a:srgbClr val="C5A575">
              <a:alpha val="10196"/>
            </a:srgbClr>
          </a:solidFill>
          <a:ln/>
        </p:spPr>
      </p:sp>
      <p:sp>
        <p:nvSpPr>
          <p:cNvPr id="12" name="Text 10"/>
          <p:cNvSpPr/>
          <p:nvPr/>
        </p:nvSpPr>
        <p:spPr>
          <a:xfrm>
            <a:off x="924076" y="42895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Où ?</a:t>
            </a:r>
            <a:endParaRPr lang="en-US" sz="1600" dirty="0"/>
          </a:p>
        </p:txBody>
      </p:sp>
      <p:sp>
        <p:nvSpPr>
          <p:cNvPr id="13" name="Text 11"/>
          <p:cNvSpPr/>
          <p:nvPr/>
        </p:nvSpPr>
        <p:spPr>
          <a:xfrm>
            <a:off x="924076" y="4695974"/>
            <a:ext cx="67564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À l'intérieur d'un </a:t>
            </a:r>
            <a:pPr>
              <a:lnSpc>
                <a:spcPct val="130000"/>
              </a:lnSpc>
            </a:pPr>
            <a:r>
              <a:rPr lang="en-US" sz="1600" b="1" dirty="0">
                <a:solidFill>
                  <a:srgbClr val="8C96A6"/>
                </a:solidFill>
                <a:latin typeface="Quattrocento Sans" pitchFamily="34" charset="0"/>
                <a:ea typeface="Quattrocento Sans" pitchFamily="34" charset="-122"/>
                <a:cs typeface="Quattrocento Sans" pitchFamily="34" charset="-120"/>
              </a:rPr>
              <a:t>Bounded Context</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(Inside Data)</a:t>
            </a:r>
            <a:endParaRPr lang="en-US" sz="1600" dirty="0"/>
          </a:p>
        </p:txBody>
      </p:sp>
      <p:sp>
        <p:nvSpPr>
          <p:cNvPr id="14" name="Shape 12"/>
          <p:cNvSpPr/>
          <p:nvPr/>
        </p:nvSpPr>
        <p:spPr>
          <a:xfrm>
            <a:off x="771676" y="5305574"/>
            <a:ext cx="6959600" cy="1727200"/>
          </a:xfrm>
          <a:custGeom>
            <a:avLst/>
            <a:gdLst/>
            <a:ahLst/>
            <a:cxnLst/>
            <a:rect l="l" t="t" r="r" b="b"/>
            <a:pathLst>
              <a:path w="6959600" h="1727200">
                <a:moveTo>
                  <a:pt x="50797" y="0"/>
                </a:moveTo>
                <a:lnTo>
                  <a:pt x="6908803" y="0"/>
                </a:lnTo>
                <a:cubicBezTo>
                  <a:pt x="6936857" y="0"/>
                  <a:pt x="6959600" y="22743"/>
                  <a:pt x="6959600" y="50797"/>
                </a:cubicBezTo>
                <a:lnTo>
                  <a:pt x="6959600" y="1676403"/>
                </a:lnTo>
                <a:cubicBezTo>
                  <a:pt x="6959600" y="1704457"/>
                  <a:pt x="6936857" y="1727200"/>
                  <a:pt x="6908803" y="1727200"/>
                </a:cubicBezTo>
                <a:lnTo>
                  <a:pt x="50797" y="1727200"/>
                </a:lnTo>
                <a:cubicBezTo>
                  <a:pt x="22743" y="1727200"/>
                  <a:pt x="0" y="1704457"/>
                  <a:pt x="0" y="1676403"/>
                </a:cubicBezTo>
                <a:lnTo>
                  <a:pt x="0" y="50797"/>
                </a:lnTo>
                <a:cubicBezTo>
                  <a:pt x="0" y="22761"/>
                  <a:pt x="22761" y="0"/>
                  <a:pt x="50797" y="0"/>
                </a:cubicBezTo>
                <a:close/>
              </a:path>
            </a:pathLst>
          </a:custGeom>
          <a:solidFill>
            <a:srgbClr val="1A1D24">
              <a:alpha val="50196"/>
            </a:srgbClr>
          </a:solidFill>
          <a:ln/>
        </p:spPr>
      </p:sp>
      <p:sp>
        <p:nvSpPr>
          <p:cNvPr id="15" name="Text 13"/>
          <p:cNvSpPr/>
          <p:nvPr/>
        </p:nvSpPr>
        <p:spPr>
          <a:xfrm>
            <a:off x="924076" y="54579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Pourquoi ?</a:t>
            </a:r>
            <a:endParaRPr lang="en-US" sz="1600" dirty="0"/>
          </a:p>
        </p:txBody>
      </p:sp>
      <p:sp>
        <p:nvSpPr>
          <p:cNvPr id="16" name="Shape 14"/>
          <p:cNvSpPr/>
          <p:nvPr/>
        </p:nvSpPr>
        <p:spPr>
          <a:xfrm>
            <a:off x="962176" y="59151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7" name="Text 15"/>
          <p:cNvSpPr/>
          <p:nvPr/>
        </p:nvSpPr>
        <p:spPr>
          <a:xfrm>
            <a:off x="1279676" y="5864374"/>
            <a:ext cx="35814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Le solde client ne peut pas être négatif</a:t>
            </a:r>
            <a:endParaRPr lang="en-US" sz="1600" dirty="0"/>
          </a:p>
        </p:txBody>
      </p:sp>
      <p:sp>
        <p:nvSpPr>
          <p:cNvPr id="18" name="Shape 16"/>
          <p:cNvSpPr/>
          <p:nvPr/>
        </p:nvSpPr>
        <p:spPr>
          <a:xfrm>
            <a:off x="962176" y="62707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9" name="Text 17"/>
          <p:cNvSpPr/>
          <p:nvPr/>
        </p:nvSpPr>
        <p:spPr>
          <a:xfrm>
            <a:off x="1279676" y="6219974"/>
            <a:ext cx="2552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Un débit doit être atomique</a:t>
            </a:r>
            <a:endParaRPr lang="en-US" sz="1600" dirty="0"/>
          </a:p>
        </p:txBody>
      </p:sp>
      <p:sp>
        <p:nvSpPr>
          <p:cNvPr id="20" name="Shape 18"/>
          <p:cNvSpPr/>
          <p:nvPr/>
        </p:nvSpPr>
        <p:spPr>
          <a:xfrm>
            <a:off x="962176" y="66263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1" name="Text 19"/>
          <p:cNvSpPr/>
          <p:nvPr/>
        </p:nvSpPr>
        <p:spPr>
          <a:xfrm>
            <a:off x="1279676" y="6575574"/>
            <a:ext cx="25019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Contraintes métier strictes</a:t>
            </a:r>
            <a:endParaRPr lang="en-US" sz="1600" dirty="0"/>
          </a:p>
        </p:txBody>
      </p:sp>
      <p:sp>
        <p:nvSpPr>
          <p:cNvPr id="22" name="Shape 20"/>
          <p:cNvSpPr/>
          <p:nvPr/>
        </p:nvSpPr>
        <p:spPr>
          <a:xfrm>
            <a:off x="771676" y="7185174"/>
            <a:ext cx="6959600" cy="965200"/>
          </a:xfrm>
          <a:custGeom>
            <a:avLst/>
            <a:gdLst/>
            <a:ahLst/>
            <a:cxnLst/>
            <a:rect l="l" t="t" r="r" b="b"/>
            <a:pathLst>
              <a:path w="6959600" h="965200">
                <a:moveTo>
                  <a:pt x="50798" y="0"/>
                </a:moveTo>
                <a:lnTo>
                  <a:pt x="6908802" y="0"/>
                </a:lnTo>
                <a:cubicBezTo>
                  <a:pt x="6936857" y="0"/>
                  <a:pt x="6959600" y="22743"/>
                  <a:pt x="6959600" y="50798"/>
                </a:cubicBezTo>
                <a:lnTo>
                  <a:pt x="6959600" y="914402"/>
                </a:lnTo>
                <a:cubicBezTo>
                  <a:pt x="6959600" y="942457"/>
                  <a:pt x="6936857" y="965200"/>
                  <a:pt x="6908802" y="965200"/>
                </a:cubicBezTo>
                <a:lnTo>
                  <a:pt x="50798" y="965200"/>
                </a:lnTo>
                <a:cubicBezTo>
                  <a:pt x="22743" y="965200"/>
                  <a:pt x="0" y="942457"/>
                  <a:pt x="0" y="914402"/>
                </a:cubicBezTo>
                <a:lnTo>
                  <a:pt x="0" y="50798"/>
                </a:lnTo>
                <a:cubicBezTo>
                  <a:pt x="0" y="22743"/>
                  <a:pt x="22743" y="0"/>
                  <a:pt x="50798" y="0"/>
                </a:cubicBezTo>
                <a:close/>
              </a:path>
            </a:pathLst>
          </a:custGeom>
          <a:solidFill>
            <a:srgbClr val="1A1D24">
              <a:alpha val="50196"/>
            </a:srgbClr>
          </a:solidFill>
          <a:ln/>
        </p:spPr>
      </p:sp>
      <p:sp>
        <p:nvSpPr>
          <p:cNvPr id="23" name="Text 21"/>
          <p:cNvSpPr/>
          <p:nvPr/>
        </p:nvSpPr>
        <p:spPr>
          <a:xfrm>
            <a:off x="924076" y="73375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Technologie</a:t>
            </a:r>
            <a:endParaRPr lang="en-US" sz="1600" dirty="0"/>
          </a:p>
        </p:txBody>
      </p:sp>
      <p:sp>
        <p:nvSpPr>
          <p:cNvPr id="24" name="Text 22"/>
          <p:cNvSpPr/>
          <p:nvPr/>
        </p:nvSpPr>
        <p:spPr>
          <a:xfrm>
            <a:off x="924076" y="7693174"/>
            <a:ext cx="67564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Transactions SQL ACID</a:t>
            </a:r>
            <a:endParaRPr lang="en-US" sz="1600" dirty="0"/>
          </a:p>
        </p:txBody>
      </p:sp>
      <p:sp>
        <p:nvSpPr>
          <p:cNvPr id="25" name="Shape 23"/>
          <p:cNvSpPr/>
          <p:nvPr/>
        </p:nvSpPr>
        <p:spPr>
          <a:xfrm>
            <a:off x="8259838" y="3065538"/>
            <a:ext cx="7477276" cy="5343676"/>
          </a:xfrm>
          <a:custGeom>
            <a:avLst/>
            <a:gdLst/>
            <a:ahLst/>
            <a:cxnLst/>
            <a:rect l="l" t="t" r="r" b="b"/>
            <a:pathLst>
              <a:path w="7477276" h="5343676">
                <a:moveTo>
                  <a:pt x="101583" y="0"/>
                </a:moveTo>
                <a:lnTo>
                  <a:pt x="7375693" y="0"/>
                </a:lnTo>
                <a:cubicBezTo>
                  <a:pt x="7431796" y="0"/>
                  <a:pt x="7477276" y="45480"/>
                  <a:pt x="7477276" y="101583"/>
                </a:cubicBezTo>
                <a:lnTo>
                  <a:pt x="7477276" y="5242093"/>
                </a:lnTo>
                <a:cubicBezTo>
                  <a:pt x="7477276" y="5298196"/>
                  <a:pt x="7431796" y="5343676"/>
                  <a:pt x="7375693" y="5343676"/>
                </a:cubicBezTo>
                <a:lnTo>
                  <a:pt x="101583" y="5343676"/>
                </a:lnTo>
                <a:cubicBezTo>
                  <a:pt x="45480" y="5343676"/>
                  <a:pt x="0" y="5298196"/>
                  <a:pt x="0" y="5242093"/>
                </a:cubicBezTo>
                <a:lnTo>
                  <a:pt x="0" y="101583"/>
                </a:lnTo>
                <a:cubicBezTo>
                  <a:pt x="0" y="45518"/>
                  <a:pt x="45518" y="0"/>
                  <a:pt x="101583" y="0"/>
                </a:cubicBezTo>
                <a:close/>
              </a:path>
            </a:pathLst>
          </a:custGeom>
          <a:solidFill>
            <a:srgbClr val="2D313A">
              <a:alpha val="50196"/>
            </a:srgbClr>
          </a:solidFill>
          <a:ln w="9676">
            <a:solidFill>
              <a:srgbClr val="3A5A78">
                <a:alpha val="30196"/>
              </a:srgbClr>
            </a:solidFill>
            <a:prstDash val="solid"/>
          </a:ln>
        </p:spPr>
      </p:sp>
      <p:sp>
        <p:nvSpPr>
          <p:cNvPr id="26" name="Shape 24"/>
          <p:cNvSpPr/>
          <p:nvPr/>
        </p:nvSpPr>
        <p:spPr>
          <a:xfrm>
            <a:off x="8518676" y="332437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7" name="Shape 25"/>
          <p:cNvSpPr/>
          <p:nvPr/>
        </p:nvSpPr>
        <p:spPr>
          <a:xfrm>
            <a:off x="8696476" y="3502174"/>
            <a:ext cx="254000" cy="254000"/>
          </a:xfrm>
          <a:custGeom>
            <a:avLst/>
            <a:gdLst/>
            <a:ahLst/>
            <a:cxnLst/>
            <a:rect l="l" t="t" r="r" b="b"/>
            <a:pathLst>
              <a:path w="254000" h="254000">
                <a:moveTo>
                  <a:pt x="127000" y="0"/>
                </a:moveTo>
                <a:cubicBezTo>
                  <a:pt x="197093" y="0"/>
                  <a:pt x="254000" y="56907"/>
                  <a:pt x="254000" y="127000"/>
                </a:cubicBezTo>
                <a:cubicBezTo>
                  <a:pt x="254000" y="197093"/>
                  <a:pt x="197093" y="254000"/>
                  <a:pt x="127000" y="254000"/>
                </a:cubicBezTo>
                <a:cubicBezTo>
                  <a:pt x="56907" y="254000"/>
                  <a:pt x="0" y="197093"/>
                  <a:pt x="0" y="127000"/>
                </a:cubicBezTo>
                <a:cubicBezTo>
                  <a:pt x="0" y="56907"/>
                  <a:pt x="56907" y="0"/>
                  <a:pt x="127000" y="0"/>
                </a:cubicBezTo>
                <a:close/>
                <a:moveTo>
                  <a:pt x="115094" y="59531"/>
                </a:moveTo>
                <a:lnTo>
                  <a:pt x="115094" y="127000"/>
                </a:lnTo>
                <a:cubicBezTo>
                  <a:pt x="115094" y="130969"/>
                  <a:pt x="117078" y="134689"/>
                  <a:pt x="120402" y="136922"/>
                </a:cubicBezTo>
                <a:lnTo>
                  <a:pt x="168027" y="168672"/>
                </a:lnTo>
                <a:cubicBezTo>
                  <a:pt x="173484" y="172343"/>
                  <a:pt x="180876" y="170855"/>
                  <a:pt x="184547" y="165348"/>
                </a:cubicBezTo>
                <a:cubicBezTo>
                  <a:pt x="188218" y="159841"/>
                  <a:pt x="186730" y="152499"/>
                  <a:pt x="181223" y="148828"/>
                </a:cubicBezTo>
                <a:lnTo>
                  <a:pt x="138906" y="120650"/>
                </a:lnTo>
                <a:lnTo>
                  <a:pt x="138906" y="59531"/>
                </a:lnTo>
                <a:cubicBezTo>
                  <a:pt x="138906" y="52933"/>
                  <a:pt x="133598" y="47625"/>
                  <a:pt x="127000" y="47625"/>
                </a:cubicBezTo>
                <a:cubicBezTo>
                  <a:pt x="120402" y="47625"/>
                  <a:pt x="115094" y="52933"/>
                  <a:pt x="115094" y="59531"/>
                </a:cubicBezTo>
                <a:close/>
              </a:path>
            </a:pathLst>
          </a:custGeom>
          <a:solidFill>
            <a:srgbClr val="C5A575"/>
          </a:solidFill>
          <a:ln/>
        </p:spPr>
      </p:sp>
      <p:sp>
        <p:nvSpPr>
          <p:cNvPr id="28" name="Text 26"/>
          <p:cNvSpPr/>
          <p:nvPr/>
        </p:nvSpPr>
        <p:spPr>
          <a:xfrm>
            <a:off x="9280676" y="3425974"/>
            <a:ext cx="31369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Cohérence à Terme</a:t>
            </a:r>
            <a:endParaRPr lang="en-US" sz="1600" dirty="0"/>
          </a:p>
        </p:txBody>
      </p:sp>
      <p:sp>
        <p:nvSpPr>
          <p:cNvPr id="29" name="Shape 27"/>
          <p:cNvSpPr/>
          <p:nvPr/>
        </p:nvSpPr>
        <p:spPr>
          <a:xfrm>
            <a:off x="8518676" y="4137174"/>
            <a:ext cx="6959600" cy="1016000"/>
          </a:xfrm>
          <a:custGeom>
            <a:avLst/>
            <a:gdLst/>
            <a:ahLst/>
            <a:cxnLst/>
            <a:rect l="l" t="t" r="r" b="b"/>
            <a:pathLst>
              <a:path w="6959600" h="1016000">
                <a:moveTo>
                  <a:pt x="50800" y="0"/>
                </a:moveTo>
                <a:lnTo>
                  <a:pt x="6908800" y="0"/>
                </a:lnTo>
                <a:cubicBezTo>
                  <a:pt x="6936837" y="0"/>
                  <a:pt x="6959600" y="22763"/>
                  <a:pt x="6959600" y="50800"/>
                </a:cubicBezTo>
                <a:lnTo>
                  <a:pt x="6959600" y="965200"/>
                </a:lnTo>
                <a:cubicBezTo>
                  <a:pt x="6959600" y="993237"/>
                  <a:pt x="6936837" y="1016000"/>
                  <a:pt x="6908800" y="1016000"/>
                </a:cubicBezTo>
                <a:lnTo>
                  <a:pt x="50800" y="1016000"/>
                </a:lnTo>
                <a:cubicBezTo>
                  <a:pt x="22763" y="1016000"/>
                  <a:pt x="0" y="993237"/>
                  <a:pt x="0" y="965200"/>
                </a:cubicBezTo>
                <a:lnTo>
                  <a:pt x="0" y="50800"/>
                </a:lnTo>
                <a:cubicBezTo>
                  <a:pt x="0" y="22763"/>
                  <a:pt x="22763" y="0"/>
                  <a:pt x="50800" y="0"/>
                </a:cubicBezTo>
                <a:close/>
              </a:path>
            </a:pathLst>
          </a:custGeom>
          <a:solidFill>
            <a:srgbClr val="3A5A78">
              <a:alpha val="10196"/>
            </a:srgbClr>
          </a:solidFill>
          <a:ln/>
        </p:spPr>
      </p:sp>
      <p:sp>
        <p:nvSpPr>
          <p:cNvPr id="30" name="Text 28"/>
          <p:cNvSpPr/>
          <p:nvPr/>
        </p:nvSpPr>
        <p:spPr>
          <a:xfrm>
            <a:off x="8671076" y="42895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Où ?</a:t>
            </a:r>
            <a:endParaRPr lang="en-US" sz="1600" dirty="0"/>
          </a:p>
        </p:txBody>
      </p:sp>
      <p:sp>
        <p:nvSpPr>
          <p:cNvPr id="31" name="Text 29"/>
          <p:cNvSpPr/>
          <p:nvPr/>
        </p:nvSpPr>
        <p:spPr>
          <a:xfrm>
            <a:off x="8671076" y="4695974"/>
            <a:ext cx="67564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Entre </a:t>
            </a:r>
            <a:pPr>
              <a:lnSpc>
                <a:spcPct val="130000"/>
              </a:lnSpc>
            </a:pPr>
            <a:r>
              <a:rPr lang="en-US" sz="1600" b="1" dirty="0">
                <a:solidFill>
                  <a:srgbClr val="8C96A6"/>
                </a:solidFill>
                <a:latin typeface="Quattrocento Sans" pitchFamily="34" charset="0"/>
                <a:ea typeface="Quattrocento Sans" pitchFamily="34" charset="-122"/>
                <a:cs typeface="Quattrocento Sans" pitchFamily="34" charset="-120"/>
              </a:rPr>
              <a:t>Bounded Contexts</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(Outside Data)</a:t>
            </a:r>
            <a:endParaRPr lang="en-US" sz="1600" dirty="0"/>
          </a:p>
        </p:txBody>
      </p:sp>
      <p:sp>
        <p:nvSpPr>
          <p:cNvPr id="32" name="Shape 30"/>
          <p:cNvSpPr/>
          <p:nvPr/>
        </p:nvSpPr>
        <p:spPr>
          <a:xfrm>
            <a:off x="8518676" y="5305574"/>
            <a:ext cx="6959600" cy="1727200"/>
          </a:xfrm>
          <a:custGeom>
            <a:avLst/>
            <a:gdLst/>
            <a:ahLst/>
            <a:cxnLst/>
            <a:rect l="l" t="t" r="r" b="b"/>
            <a:pathLst>
              <a:path w="6959600" h="1727200">
                <a:moveTo>
                  <a:pt x="50797" y="0"/>
                </a:moveTo>
                <a:lnTo>
                  <a:pt x="6908803" y="0"/>
                </a:lnTo>
                <a:cubicBezTo>
                  <a:pt x="6936857" y="0"/>
                  <a:pt x="6959600" y="22743"/>
                  <a:pt x="6959600" y="50797"/>
                </a:cubicBezTo>
                <a:lnTo>
                  <a:pt x="6959600" y="1676403"/>
                </a:lnTo>
                <a:cubicBezTo>
                  <a:pt x="6959600" y="1704457"/>
                  <a:pt x="6936857" y="1727200"/>
                  <a:pt x="6908803" y="1727200"/>
                </a:cubicBezTo>
                <a:lnTo>
                  <a:pt x="50797" y="1727200"/>
                </a:lnTo>
                <a:cubicBezTo>
                  <a:pt x="22743" y="1727200"/>
                  <a:pt x="0" y="1704457"/>
                  <a:pt x="0" y="1676403"/>
                </a:cubicBezTo>
                <a:lnTo>
                  <a:pt x="0" y="50797"/>
                </a:lnTo>
                <a:cubicBezTo>
                  <a:pt x="0" y="22761"/>
                  <a:pt x="22761" y="0"/>
                  <a:pt x="50797" y="0"/>
                </a:cubicBezTo>
                <a:close/>
              </a:path>
            </a:pathLst>
          </a:custGeom>
          <a:solidFill>
            <a:srgbClr val="1A1D24">
              <a:alpha val="50196"/>
            </a:srgbClr>
          </a:solidFill>
          <a:ln/>
        </p:spPr>
      </p:sp>
      <p:sp>
        <p:nvSpPr>
          <p:cNvPr id="33" name="Text 31"/>
          <p:cNvSpPr/>
          <p:nvPr/>
        </p:nvSpPr>
        <p:spPr>
          <a:xfrm>
            <a:off x="8671076" y="54579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Pourquoi ?</a:t>
            </a:r>
            <a:endParaRPr lang="en-US" sz="1600" dirty="0"/>
          </a:p>
        </p:txBody>
      </p:sp>
      <p:sp>
        <p:nvSpPr>
          <p:cNvPr id="34" name="Shape 32"/>
          <p:cNvSpPr/>
          <p:nvPr/>
        </p:nvSpPr>
        <p:spPr>
          <a:xfrm>
            <a:off x="8709176" y="59151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5" name="Text 33"/>
          <p:cNvSpPr/>
          <p:nvPr/>
        </p:nvSpPr>
        <p:spPr>
          <a:xfrm>
            <a:off x="9026676" y="5864374"/>
            <a:ext cx="20955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Scalabilité horizontale</a:t>
            </a:r>
            <a:endParaRPr lang="en-US" sz="1600" dirty="0"/>
          </a:p>
        </p:txBody>
      </p:sp>
      <p:sp>
        <p:nvSpPr>
          <p:cNvPr id="36" name="Shape 34"/>
          <p:cNvSpPr/>
          <p:nvPr/>
        </p:nvSpPr>
        <p:spPr>
          <a:xfrm>
            <a:off x="8709176" y="62707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7" name="Text 35"/>
          <p:cNvSpPr/>
          <p:nvPr/>
        </p:nvSpPr>
        <p:spPr>
          <a:xfrm>
            <a:off x="9026676" y="6219974"/>
            <a:ext cx="22352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Autonomie des équipes</a:t>
            </a:r>
            <a:endParaRPr lang="en-US" sz="1600" dirty="0"/>
          </a:p>
        </p:txBody>
      </p:sp>
      <p:sp>
        <p:nvSpPr>
          <p:cNvPr id="38" name="Shape 36"/>
          <p:cNvSpPr/>
          <p:nvPr/>
        </p:nvSpPr>
        <p:spPr>
          <a:xfrm>
            <a:off x="8709176" y="662637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39" name="Text 37"/>
          <p:cNvSpPr/>
          <p:nvPr/>
        </p:nvSpPr>
        <p:spPr>
          <a:xfrm>
            <a:off x="9026676" y="6575574"/>
            <a:ext cx="27686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Résilience aux pannes réseau</a:t>
            </a:r>
            <a:endParaRPr lang="en-US" sz="1600" dirty="0"/>
          </a:p>
        </p:txBody>
      </p:sp>
      <p:sp>
        <p:nvSpPr>
          <p:cNvPr id="40" name="Shape 38"/>
          <p:cNvSpPr/>
          <p:nvPr/>
        </p:nvSpPr>
        <p:spPr>
          <a:xfrm>
            <a:off x="8518676" y="7185174"/>
            <a:ext cx="6959600" cy="965200"/>
          </a:xfrm>
          <a:custGeom>
            <a:avLst/>
            <a:gdLst/>
            <a:ahLst/>
            <a:cxnLst/>
            <a:rect l="l" t="t" r="r" b="b"/>
            <a:pathLst>
              <a:path w="6959600" h="965200">
                <a:moveTo>
                  <a:pt x="50798" y="0"/>
                </a:moveTo>
                <a:lnTo>
                  <a:pt x="6908802" y="0"/>
                </a:lnTo>
                <a:cubicBezTo>
                  <a:pt x="6936857" y="0"/>
                  <a:pt x="6959600" y="22743"/>
                  <a:pt x="6959600" y="50798"/>
                </a:cubicBezTo>
                <a:lnTo>
                  <a:pt x="6959600" y="914402"/>
                </a:lnTo>
                <a:cubicBezTo>
                  <a:pt x="6959600" y="942457"/>
                  <a:pt x="6936857" y="965200"/>
                  <a:pt x="6908802" y="965200"/>
                </a:cubicBezTo>
                <a:lnTo>
                  <a:pt x="50798" y="965200"/>
                </a:lnTo>
                <a:cubicBezTo>
                  <a:pt x="22743" y="965200"/>
                  <a:pt x="0" y="942457"/>
                  <a:pt x="0" y="914402"/>
                </a:cubicBezTo>
                <a:lnTo>
                  <a:pt x="0" y="50798"/>
                </a:lnTo>
                <a:cubicBezTo>
                  <a:pt x="0" y="22743"/>
                  <a:pt x="22743" y="0"/>
                  <a:pt x="50798" y="0"/>
                </a:cubicBezTo>
                <a:close/>
              </a:path>
            </a:pathLst>
          </a:custGeom>
          <a:solidFill>
            <a:srgbClr val="1A1D24">
              <a:alpha val="50196"/>
            </a:srgbClr>
          </a:solidFill>
          <a:ln/>
        </p:spPr>
      </p:sp>
      <p:sp>
        <p:nvSpPr>
          <p:cNvPr id="41" name="Text 39"/>
          <p:cNvSpPr/>
          <p:nvPr/>
        </p:nvSpPr>
        <p:spPr>
          <a:xfrm>
            <a:off x="8671076" y="733757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Technologie</a:t>
            </a:r>
            <a:endParaRPr lang="en-US" sz="1600" dirty="0"/>
          </a:p>
        </p:txBody>
      </p:sp>
      <p:sp>
        <p:nvSpPr>
          <p:cNvPr id="42" name="Text 40"/>
          <p:cNvSpPr/>
          <p:nvPr/>
        </p:nvSpPr>
        <p:spPr>
          <a:xfrm>
            <a:off x="8671076" y="7693174"/>
            <a:ext cx="6756400" cy="304800"/>
          </a:xfrm>
          <a:prstGeom prst="rect">
            <a:avLst/>
          </a:prstGeom>
          <a:noFill/>
          <a:ln/>
        </p:spPr>
        <p:txBody>
          <a:bodyPr wrap="square" lIns="0" tIns="0" rIns="0" bIns="0" rtlCol="0" anchor="ctr"/>
          <a:lstStyle/>
          <a:p>
            <a:pPr>
              <a:lnSpc>
                <a:spcPct val="130000"/>
              </a:lnSpc>
            </a:pPr>
            <a:r>
              <a:rPr lang="en-US" sz="1600" dirty="0">
                <a:solidFill>
                  <a:srgbClr val="C5A575"/>
                </a:solidFill>
                <a:latin typeface="MiSans" pitchFamily="34" charset="0"/>
                <a:ea typeface="MiSans" pitchFamily="34" charset="-122"/>
                <a:cs typeface="MiSans" pitchFamily="34" charset="-120"/>
              </a:rPr>
              <a:t>Messages asynchrones (Kafka, RabbitMQ)</a:t>
            </a:r>
            <a:endParaRPr lang="en-US" sz="1600" dirty="0"/>
          </a:p>
        </p:txBody>
      </p:sp>
      <p:sp>
        <p:nvSpPr>
          <p:cNvPr id="43" name="Shape 41"/>
          <p:cNvSpPr/>
          <p:nvPr/>
        </p:nvSpPr>
        <p:spPr>
          <a:xfrm>
            <a:off x="512838" y="8622098"/>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44" name="Shape 42"/>
          <p:cNvSpPr/>
          <p:nvPr/>
        </p:nvSpPr>
        <p:spPr>
          <a:xfrm>
            <a:off x="724051" y="8995234"/>
            <a:ext cx="476250" cy="381000"/>
          </a:xfrm>
          <a:custGeom>
            <a:avLst/>
            <a:gdLst/>
            <a:ahLst/>
            <a:cxnLst/>
            <a:rect l="l" t="t" r="r" b="b"/>
            <a:pathLst>
              <a:path w="476250" h="381000">
                <a:moveTo>
                  <a:pt x="285750" y="23812"/>
                </a:moveTo>
                <a:lnTo>
                  <a:pt x="381000" y="23812"/>
                </a:lnTo>
                <a:cubicBezTo>
                  <a:pt x="394171" y="23812"/>
                  <a:pt x="404813" y="34454"/>
                  <a:pt x="404813" y="47625"/>
                </a:cubicBezTo>
                <a:cubicBezTo>
                  <a:pt x="404813" y="60796"/>
                  <a:pt x="394171" y="71438"/>
                  <a:pt x="381000" y="71438"/>
                </a:cubicBezTo>
                <a:lnTo>
                  <a:pt x="296466" y="71438"/>
                </a:lnTo>
                <a:cubicBezTo>
                  <a:pt x="292596" y="90636"/>
                  <a:pt x="279425" y="106487"/>
                  <a:pt x="261938" y="114077"/>
                </a:cubicBezTo>
                <a:lnTo>
                  <a:pt x="261938" y="333375"/>
                </a:lnTo>
                <a:lnTo>
                  <a:pt x="381000" y="333375"/>
                </a:lnTo>
                <a:cubicBezTo>
                  <a:pt x="394171" y="333375"/>
                  <a:pt x="404813" y="344016"/>
                  <a:pt x="404813" y="357188"/>
                </a:cubicBezTo>
                <a:cubicBezTo>
                  <a:pt x="404813" y="370359"/>
                  <a:pt x="394171" y="381000"/>
                  <a:pt x="381000" y="381000"/>
                </a:cubicBezTo>
                <a:lnTo>
                  <a:pt x="95250" y="381000"/>
                </a:lnTo>
                <a:cubicBezTo>
                  <a:pt x="82079" y="381000"/>
                  <a:pt x="71438" y="370359"/>
                  <a:pt x="71438" y="357188"/>
                </a:cubicBezTo>
                <a:cubicBezTo>
                  <a:pt x="71438" y="344016"/>
                  <a:pt x="82079" y="333375"/>
                  <a:pt x="95250" y="333375"/>
                </a:cubicBezTo>
                <a:lnTo>
                  <a:pt x="214313" y="333375"/>
                </a:lnTo>
                <a:lnTo>
                  <a:pt x="214313" y="114077"/>
                </a:lnTo>
                <a:cubicBezTo>
                  <a:pt x="196825" y="106412"/>
                  <a:pt x="183654" y="90562"/>
                  <a:pt x="179784" y="71438"/>
                </a:cubicBezTo>
                <a:lnTo>
                  <a:pt x="95250" y="71438"/>
                </a:lnTo>
                <a:cubicBezTo>
                  <a:pt x="82079" y="71438"/>
                  <a:pt x="71438" y="60796"/>
                  <a:pt x="71438" y="47625"/>
                </a:cubicBezTo>
                <a:cubicBezTo>
                  <a:pt x="71438" y="34454"/>
                  <a:pt x="82079" y="23812"/>
                  <a:pt x="95250" y="23812"/>
                </a:cubicBezTo>
                <a:lnTo>
                  <a:pt x="190500" y="23812"/>
                </a:lnTo>
                <a:cubicBezTo>
                  <a:pt x="201364" y="9376"/>
                  <a:pt x="218629" y="0"/>
                  <a:pt x="238125" y="0"/>
                </a:cubicBezTo>
                <a:cubicBezTo>
                  <a:pt x="257621" y="0"/>
                  <a:pt x="274886" y="9376"/>
                  <a:pt x="285750" y="23812"/>
                </a:cubicBezTo>
                <a:close/>
                <a:moveTo>
                  <a:pt x="327124" y="238125"/>
                </a:moveTo>
                <a:lnTo>
                  <a:pt x="434876" y="238125"/>
                </a:lnTo>
                <a:lnTo>
                  <a:pt x="381000" y="145703"/>
                </a:lnTo>
                <a:lnTo>
                  <a:pt x="327124" y="238125"/>
                </a:lnTo>
                <a:close/>
                <a:moveTo>
                  <a:pt x="381000" y="309563"/>
                </a:moveTo>
                <a:cubicBezTo>
                  <a:pt x="334194" y="309563"/>
                  <a:pt x="295275" y="284262"/>
                  <a:pt x="287238" y="250850"/>
                </a:cubicBezTo>
                <a:cubicBezTo>
                  <a:pt x="285304" y="242664"/>
                  <a:pt x="287982" y="234255"/>
                  <a:pt x="292224" y="226963"/>
                </a:cubicBezTo>
                <a:lnTo>
                  <a:pt x="363066" y="105519"/>
                </a:lnTo>
                <a:cubicBezTo>
                  <a:pt x="366787" y="99120"/>
                  <a:pt x="373633" y="95250"/>
                  <a:pt x="381000" y="95250"/>
                </a:cubicBezTo>
                <a:cubicBezTo>
                  <a:pt x="388367" y="95250"/>
                  <a:pt x="395213" y="99194"/>
                  <a:pt x="398934" y="105519"/>
                </a:cubicBezTo>
                <a:lnTo>
                  <a:pt x="469776" y="226963"/>
                </a:lnTo>
                <a:cubicBezTo>
                  <a:pt x="474018" y="234255"/>
                  <a:pt x="476696" y="242664"/>
                  <a:pt x="474762" y="250850"/>
                </a:cubicBezTo>
                <a:cubicBezTo>
                  <a:pt x="466725" y="284187"/>
                  <a:pt x="427806" y="309563"/>
                  <a:pt x="381000" y="309563"/>
                </a:cubicBezTo>
                <a:close/>
                <a:moveTo>
                  <a:pt x="94357" y="145703"/>
                </a:moveTo>
                <a:lnTo>
                  <a:pt x="40481" y="238125"/>
                </a:lnTo>
                <a:lnTo>
                  <a:pt x="148307" y="238125"/>
                </a:lnTo>
                <a:lnTo>
                  <a:pt x="94357" y="145703"/>
                </a:lnTo>
                <a:close/>
                <a:moveTo>
                  <a:pt x="670" y="250850"/>
                </a:moveTo>
                <a:cubicBezTo>
                  <a:pt x="-1265" y="242664"/>
                  <a:pt x="1414" y="234255"/>
                  <a:pt x="5655" y="226963"/>
                </a:cubicBezTo>
                <a:lnTo>
                  <a:pt x="76498" y="105519"/>
                </a:lnTo>
                <a:cubicBezTo>
                  <a:pt x="80218" y="99120"/>
                  <a:pt x="87064" y="95250"/>
                  <a:pt x="94431" y="95250"/>
                </a:cubicBezTo>
                <a:cubicBezTo>
                  <a:pt x="101798" y="95250"/>
                  <a:pt x="108645" y="99194"/>
                  <a:pt x="112365" y="105519"/>
                </a:cubicBezTo>
                <a:lnTo>
                  <a:pt x="183207" y="226963"/>
                </a:lnTo>
                <a:cubicBezTo>
                  <a:pt x="187449" y="234255"/>
                  <a:pt x="190128" y="242664"/>
                  <a:pt x="188193" y="250850"/>
                </a:cubicBezTo>
                <a:cubicBezTo>
                  <a:pt x="180156" y="284187"/>
                  <a:pt x="141238" y="309563"/>
                  <a:pt x="94431" y="309563"/>
                </a:cubicBezTo>
                <a:cubicBezTo>
                  <a:pt x="47625" y="309563"/>
                  <a:pt x="8706" y="284262"/>
                  <a:pt x="670" y="250850"/>
                </a:cubicBezTo>
                <a:close/>
              </a:path>
            </a:pathLst>
          </a:custGeom>
          <a:solidFill>
            <a:srgbClr val="C5A575"/>
          </a:solidFill>
          <a:ln/>
        </p:spPr>
      </p:sp>
      <p:sp>
        <p:nvSpPr>
          <p:cNvPr id="45" name="Text 43"/>
          <p:cNvSpPr/>
          <p:nvPr/>
        </p:nvSpPr>
        <p:spPr>
          <a:xfrm>
            <a:off x="1400326" y="8830134"/>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Principe CAP Appliqué</a:t>
            </a:r>
            <a:endParaRPr lang="en-US" sz="1600" dirty="0"/>
          </a:p>
        </p:txBody>
      </p:sp>
      <p:sp>
        <p:nvSpPr>
          <p:cNvPr id="46" name="Text 44"/>
          <p:cNvSpPr/>
          <p:nvPr/>
        </p:nvSpPr>
        <p:spPr>
          <a:xfrm>
            <a:off x="1400326" y="9236534"/>
            <a:ext cx="14236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À l'intérieur :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CP</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(Cohérence + Partition Tolerance). Entre contextes :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AP</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(Disponibilité + Partition Tolerance).</a:t>
            </a:r>
            <a:endParaRPr lang="en-US" sz="1600" dirty="0"/>
          </a:p>
        </p:txBody>
      </p:sp>
    </p:spTree>
  </p:cSld>
  <p:clrMapOvr>
    <a:masterClrMapping/>
  </p:clrMapOvr>
  <p:transition>
    <p:fade/>
    <p:spd val="med"/>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657402"/>
            <a:ext cx="2803676" cy="720876"/>
          </a:xfrm>
          <a:custGeom>
            <a:avLst/>
            <a:gdLst/>
            <a:ahLst/>
            <a:cxnLst/>
            <a:rect l="l" t="t" r="r" b="b"/>
            <a:pathLst>
              <a:path w="2803676" h="720876">
                <a:moveTo>
                  <a:pt x="101600" y="0"/>
                </a:moveTo>
                <a:lnTo>
                  <a:pt x="2702076" y="0"/>
                </a:lnTo>
                <a:cubicBezTo>
                  <a:pt x="2758188" y="0"/>
                  <a:pt x="2803676" y="45488"/>
                  <a:pt x="2803676" y="101600"/>
                </a:cubicBezTo>
                <a:lnTo>
                  <a:pt x="2803676" y="619276"/>
                </a:lnTo>
                <a:cubicBezTo>
                  <a:pt x="2803676" y="675388"/>
                  <a:pt x="2758188" y="720876"/>
                  <a:pt x="27020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822476" y="2814638"/>
            <a:ext cx="2336800" cy="406400"/>
          </a:xfrm>
          <a:prstGeom prst="rect">
            <a:avLst/>
          </a:prstGeom>
          <a:noFill/>
          <a:ln/>
        </p:spPr>
        <p:txBody>
          <a:bodyPr wrap="square" lIns="0" tIns="0" rIns="0" bIns="0" rtlCol="0" anchor="ctr"/>
          <a:lstStyle/>
          <a:p>
            <a:pP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CHAPITRE 05</a:t>
            </a:r>
            <a:endParaRPr lang="en-US" sz="1600" dirty="0"/>
          </a:p>
        </p:txBody>
      </p:sp>
      <p:sp>
        <p:nvSpPr>
          <p:cNvPr id="5" name="Text 2"/>
          <p:cNvSpPr/>
          <p:nvPr/>
        </p:nvSpPr>
        <p:spPr>
          <a:xfrm>
            <a:off x="508000" y="3789511"/>
            <a:ext cx="15849600" cy="1219200"/>
          </a:xfrm>
          <a:prstGeom prst="rect">
            <a:avLst/>
          </a:prstGeom>
          <a:noFill/>
          <a:ln/>
        </p:spPr>
        <p:txBody>
          <a:bodyPr wrap="square" lIns="0" tIns="0" rIns="0" bIns="0" rtlCol="0" anchor="ctr"/>
          <a:lstStyle/>
          <a:p>
            <a:pPr>
              <a:lnSpc>
                <a:spcPct val="80000"/>
              </a:lnSpc>
            </a:pPr>
            <a:r>
              <a:rPr lang="en-US" sz="9600" b="1" dirty="0">
                <a:solidFill>
                  <a:srgbClr val="E8E9EB"/>
                </a:solidFill>
                <a:latin typeface="Oranienbaum" pitchFamily="34" charset="0"/>
                <a:ea typeface="Oranienbaum" pitchFamily="34" charset="-122"/>
                <a:cs typeface="Oranienbaum" pitchFamily="34" charset="-120"/>
              </a:rPr>
              <a:t>Les Règles d'Or</a:t>
            </a:r>
            <a:endParaRPr lang="en-US" sz="1600" dirty="0"/>
          </a:p>
        </p:txBody>
      </p:sp>
      <p:sp>
        <p:nvSpPr>
          <p:cNvPr id="6" name="Shape 3"/>
          <p:cNvSpPr/>
          <p:nvPr/>
        </p:nvSpPr>
        <p:spPr>
          <a:xfrm>
            <a:off x="508000" y="5415111"/>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508000" y="5872311"/>
            <a:ext cx="99441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Livrable Actionnable pour la Mutualisation</a:t>
            </a:r>
            <a:endParaRPr lang="en-US" sz="1600" dirty="0"/>
          </a:p>
        </p:txBody>
      </p:sp>
    </p:spTree>
  </p:cSld>
  <p:clrMapOvr>
    <a:masterClrMapping/>
  </p:clrMapOvr>
  <p:transition>
    <p:fade/>
    <p:spd val="med"/>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05 — LES RÈGLES D'OR</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Règle 1 : L'Agnosticisme de la Factory</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Le Royaume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Payment Factory</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ne doit rien savoir des spécificités métiers belges ou italiennes.</a:t>
            </a:r>
            <a:endParaRPr lang="en-US" sz="1600" dirty="0"/>
          </a:p>
        </p:txBody>
      </p:sp>
      <p:sp>
        <p:nvSpPr>
          <p:cNvPr id="7" name="Shape 5"/>
          <p:cNvSpPr/>
          <p:nvPr/>
        </p:nvSpPr>
        <p:spPr>
          <a:xfrm>
            <a:off x="512838" y="2652788"/>
            <a:ext cx="7477276" cy="4988076"/>
          </a:xfrm>
          <a:custGeom>
            <a:avLst/>
            <a:gdLst/>
            <a:ahLst/>
            <a:cxnLst/>
            <a:rect l="l" t="t" r="r" b="b"/>
            <a:pathLst>
              <a:path w="7477276" h="4988076">
                <a:moveTo>
                  <a:pt x="101607" y="0"/>
                </a:moveTo>
                <a:lnTo>
                  <a:pt x="7375669" y="0"/>
                </a:lnTo>
                <a:cubicBezTo>
                  <a:pt x="7431785" y="0"/>
                  <a:pt x="7477276" y="45491"/>
                  <a:pt x="7477276" y="101607"/>
                </a:cubicBezTo>
                <a:lnTo>
                  <a:pt x="7477276" y="4886469"/>
                </a:lnTo>
                <a:cubicBezTo>
                  <a:pt x="7477276" y="4942585"/>
                  <a:pt x="7431785" y="4988076"/>
                  <a:pt x="7375669" y="4988076"/>
                </a:cubicBezTo>
                <a:lnTo>
                  <a:pt x="101607" y="4988076"/>
                </a:lnTo>
                <a:cubicBezTo>
                  <a:pt x="45491" y="4988076"/>
                  <a:pt x="0" y="4942585"/>
                  <a:pt x="0" y="4886469"/>
                </a:cubicBezTo>
                <a:lnTo>
                  <a:pt x="0" y="101607"/>
                </a:lnTo>
                <a:cubicBezTo>
                  <a:pt x="0" y="45529"/>
                  <a:pt x="45529" y="0"/>
                  <a:pt x="101607" y="0"/>
                </a:cubicBezTo>
                <a:close/>
              </a:path>
            </a:pathLst>
          </a:custGeom>
          <a:solidFill>
            <a:srgbClr val="82181A">
              <a:alpha val="20000"/>
            </a:srgbClr>
          </a:solidFill>
          <a:ln w="9676">
            <a:solidFill>
              <a:srgbClr val="FF6467">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82181A">
              <a:alpha val="30196"/>
            </a:srgbClr>
          </a:solidFill>
          <a:ln/>
        </p:spPr>
      </p:sp>
      <p:sp>
        <p:nvSpPr>
          <p:cNvPr id="9" name="Shape 7"/>
          <p:cNvSpPr/>
          <p:nvPr/>
        </p:nvSpPr>
        <p:spPr>
          <a:xfrm>
            <a:off x="949476" y="3089436"/>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82848" y="82848"/>
                </a:moveTo>
                <a:cubicBezTo>
                  <a:pt x="87511" y="78184"/>
                  <a:pt x="95052" y="78184"/>
                  <a:pt x="99665" y="82848"/>
                </a:cubicBezTo>
                <a:lnTo>
                  <a:pt x="126950" y="110133"/>
                </a:lnTo>
                <a:lnTo>
                  <a:pt x="154236" y="82848"/>
                </a:lnTo>
                <a:cubicBezTo>
                  <a:pt x="158899" y="78184"/>
                  <a:pt x="166439" y="78184"/>
                  <a:pt x="171053" y="82848"/>
                </a:cubicBezTo>
                <a:cubicBezTo>
                  <a:pt x="175667" y="87511"/>
                  <a:pt x="175716" y="95052"/>
                  <a:pt x="171053" y="99665"/>
                </a:cubicBezTo>
                <a:lnTo>
                  <a:pt x="143768" y="126950"/>
                </a:lnTo>
                <a:lnTo>
                  <a:pt x="171053" y="154236"/>
                </a:lnTo>
                <a:cubicBezTo>
                  <a:pt x="175716" y="158899"/>
                  <a:pt x="175716" y="166439"/>
                  <a:pt x="171053" y="171053"/>
                </a:cubicBezTo>
                <a:cubicBezTo>
                  <a:pt x="166390" y="175667"/>
                  <a:pt x="158849" y="175716"/>
                  <a:pt x="154236" y="171053"/>
                </a:cubicBezTo>
                <a:lnTo>
                  <a:pt x="126950" y="143768"/>
                </a:lnTo>
                <a:lnTo>
                  <a:pt x="99665" y="171053"/>
                </a:lnTo>
                <a:cubicBezTo>
                  <a:pt x="95002" y="175716"/>
                  <a:pt x="87461" y="175716"/>
                  <a:pt x="82848" y="171053"/>
                </a:cubicBezTo>
                <a:cubicBezTo>
                  <a:pt x="78234" y="166390"/>
                  <a:pt x="78184" y="158849"/>
                  <a:pt x="82848" y="154236"/>
                </a:cubicBezTo>
                <a:lnTo>
                  <a:pt x="110133" y="126950"/>
                </a:lnTo>
                <a:lnTo>
                  <a:pt x="82848" y="99665"/>
                </a:lnTo>
                <a:cubicBezTo>
                  <a:pt x="78184" y="95002"/>
                  <a:pt x="78184" y="87461"/>
                  <a:pt x="82848" y="82848"/>
                </a:cubicBezTo>
                <a:close/>
              </a:path>
            </a:pathLst>
          </a:custGeom>
          <a:solidFill>
            <a:srgbClr val="FF6467"/>
          </a:solidFill>
          <a:ln/>
        </p:spPr>
      </p:sp>
      <p:sp>
        <p:nvSpPr>
          <p:cNvPr id="10" name="Text 8"/>
          <p:cNvSpPr/>
          <p:nvPr/>
        </p:nvSpPr>
        <p:spPr>
          <a:xfrm>
            <a:off x="1533676" y="3013236"/>
            <a:ext cx="2565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Mauvais Design</a:t>
            </a:r>
            <a:endParaRPr lang="en-US" sz="1600" dirty="0"/>
          </a:p>
        </p:txBody>
      </p:sp>
      <p:sp>
        <p:nvSpPr>
          <p:cNvPr id="11" name="Shape 9"/>
          <p:cNvSpPr/>
          <p:nvPr/>
        </p:nvSpPr>
        <p:spPr>
          <a:xfrm>
            <a:off x="771676" y="3724436"/>
            <a:ext cx="6959600" cy="1879600"/>
          </a:xfrm>
          <a:custGeom>
            <a:avLst/>
            <a:gdLst/>
            <a:ahLst/>
            <a:cxnLst/>
            <a:rect l="l" t="t" r="r" b="b"/>
            <a:pathLst>
              <a:path w="6959600" h="1879600">
                <a:moveTo>
                  <a:pt x="50806" y="0"/>
                </a:moveTo>
                <a:lnTo>
                  <a:pt x="6908794" y="0"/>
                </a:lnTo>
                <a:cubicBezTo>
                  <a:pt x="6936854" y="0"/>
                  <a:pt x="6959600" y="22746"/>
                  <a:pt x="6959600" y="50806"/>
                </a:cubicBezTo>
                <a:lnTo>
                  <a:pt x="6959600" y="1828794"/>
                </a:lnTo>
                <a:cubicBezTo>
                  <a:pt x="6959600" y="1856854"/>
                  <a:pt x="6936854" y="1879600"/>
                  <a:pt x="6908794" y="1879600"/>
                </a:cubicBezTo>
                <a:lnTo>
                  <a:pt x="50806" y="1879600"/>
                </a:lnTo>
                <a:cubicBezTo>
                  <a:pt x="22746" y="1879600"/>
                  <a:pt x="0" y="1856854"/>
                  <a:pt x="0" y="1828794"/>
                </a:cubicBezTo>
                <a:lnTo>
                  <a:pt x="0" y="50806"/>
                </a:lnTo>
                <a:cubicBezTo>
                  <a:pt x="0" y="22765"/>
                  <a:pt x="22765" y="0"/>
                  <a:pt x="50806" y="0"/>
                </a:cubicBezTo>
                <a:close/>
              </a:path>
            </a:pathLst>
          </a:custGeom>
          <a:solidFill>
            <a:srgbClr val="1A1D24">
              <a:alpha val="50196"/>
            </a:srgbClr>
          </a:solidFill>
          <a:ln/>
        </p:spPr>
      </p:sp>
      <p:sp>
        <p:nvSpPr>
          <p:cNvPr id="12" name="Text 10"/>
          <p:cNvSpPr/>
          <p:nvPr/>
        </p:nvSpPr>
        <p:spPr>
          <a:xfrm>
            <a:off x="974876" y="3927636"/>
            <a:ext cx="66548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Exemple de couplage fatal</a:t>
            </a:r>
            <a:endParaRPr lang="en-US" sz="1600" dirty="0"/>
          </a:p>
        </p:txBody>
      </p:sp>
      <p:sp>
        <p:nvSpPr>
          <p:cNvPr id="13" name="Shape 11"/>
          <p:cNvSpPr/>
          <p:nvPr/>
        </p:nvSpPr>
        <p:spPr>
          <a:xfrm>
            <a:off x="974876" y="4334036"/>
            <a:ext cx="6553200" cy="1066800"/>
          </a:xfrm>
          <a:custGeom>
            <a:avLst/>
            <a:gdLst/>
            <a:ahLst/>
            <a:cxnLst/>
            <a:rect l="l" t="t" r="r" b="b"/>
            <a:pathLst>
              <a:path w="6553200" h="1066800">
                <a:moveTo>
                  <a:pt x="50801" y="0"/>
                </a:moveTo>
                <a:lnTo>
                  <a:pt x="6502399" y="0"/>
                </a:lnTo>
                <a:cubicBezTo>
                  <a:pt x="6530456" y="0"/>
                  <a:pt x="6553200" y="22744"/>
                  <a:pt x="6553200" y="50801"/>
                </a:cubicBezTo>
                <a:lnTo>
                  <a:pt x="6553200" y="1015999"/>
                </a:lnTo>
                <a:cubicBezTo>
                  <a:pt x="6553200" y="1044056"/>
                  <a:pt x="6530456" y="1066800"/>
                  <a:pt x="6502399" y="1066800"/>
                </a:cubicBezTo>
                <a:lnTo>
                  <a:pt x="50801" y="1066800"/>
                </a:lnTo>
                <a:cubicBezTo>
                  <a:pt x="22744" y="1066800"/>
                  <a:pt x="0" y="1044056"/>
                  <a:pt x="0" y="1015999"/>
                </a:cubicBezTo>
                <a:lnTo>
                  <a:pt x="0" y="50801"/>
                </a:lnTo>
                <a:cubicBezTo>
                  <a:pt x="0" y="22763"/>
                  <a:pt x="22763" y="0"/>
                  <a:pt x="50801" y="0"/>
                </a:cubicBezTo>
                <a:close/>
              </a:path>
            </a:pathLst>
          </a:custGeom>
          <a:solidFill>
            <a:srgbClr val="82181A">
              <a:alpha val="30196"/>
            </a:srgbClr>
          </a:solidFill>
          <a:ln/>
        </p:spPr>
      </p:sp>
      <p:sp>
        <p:nvSpPr>
          <p:cNvPr id="14" name="Text 12"/>
          <p:cNvSpPr/>
          <p:nvPr/>
        </p:nvSpPr>
        <p:spPr>
          <a:xfrm>
            <a:off x="1127276" y="4486436"/>
            <a:ext cx="6337300" cy="254000"/>
          </a:xfrm>
          <a:prstGeom prst="rect">
            <a:avLst/>
          </a:prstGeom>
          <a:noFill/>
          <a:ln/>
        </p:spPr>
        <p:txBody>
          <a:bodyPr wrap="square" lIns="0" tIns="0" rIns="0" bIns="0" rtlCol="0" anchor="ctr"/>
          <a:lstStyle/>
          <a:p>
            <a:pPr>
              <a:lnSpc>
                <a:spcPct val="120000"/>
              </a:lnSpc>
            </a:pPr>
            <a:r>
              <a:rPr lang="en-US" sz="1400" dirty="0">
                <a:solidFill>
                  <a:srgbClr val="FFA2A2"/>
                </a:solidFill>
                <a:latin typeface="MiSans" pitchFamily="34" charset="0"/>
                <a:ea typeface="MiSans" pitchFamily="34" charset="-122"/>
                <a:cs typeface="MiSans" pitchFamily="34" charset="-120"/>
              </a:rPr>
              <a:t>if (country == 'BE') {</a:t>
            </a:r>
            <a:endParaRPr lang="en-US" sz="1600" dirty="0"/>
          </a:p>
        </p:txBody>
      </p:sp>
      <p:sp>
        <p:nvSpPr>
          <p:cNvPr id="15" name="Text 13"/>
          <p:cNvSpPr/>
          <p:nvPr/>
        </p:nvSpPr>
        <p:spPr>
          <a:xfrm>
            <a:off x="1330476" y="4740436"/>
            <a:ext cx="6134100" cy="254000"/>
          </a:xfrm>
          <a:prstGeom prst="rect">
            <a:avLst/>
          </a:prstGeom>
          <a:noFill/>
          <a:ln/>
        </p:spPr>
        <p:txBody>
          <a:bodyPr wrap="square" lIns="0" tIns="0" rIns="0" bIns="0" rtlCol="0" anchor="ctr"/>
          <a:lstStyle/>
          <a:p>
            <a:pPr>
              <a:lnSpc>
                <a:spcPct val="120000"/>
              </a:lnSpc>
            </a:pPr>
            <a:r>
              <a:rPr lang="en-US" sz="1400" dirty="0">
                <a:solidFill>
                  <a:srgbClr val="FFA2A2"/>
                </a:solidFill>
                <a:latin typeface="MiSans" pitchFamily="34" charset="0"/>
                <a:ea typeface="MiSans" pitchFamily="34" charset="-122"/>
                <a:cs typeface="MiSans" pitchFamily="34" charset="-120"/>
              </a:rPr>
              <a:t>checkBelgiumAMLRule();</a:t>
            </a:r>
            <a:endParaRPr lang="en-US" sz="1600" dirty="0"/>
          </a:p>
        </p:txBody>
      </p:sp>
      <p:sp>
        <p:nvSpPr>
          <p:cNvPr id="16" name="Text 14"/>
          <p:cNvSpPr/>
          <p:nvPr/>
        </p:nvSpPr>
        <p:spPr>
          <a:xfrm>
            <a:off x="1127276" y="4994424"/>
            <a:ext cx="6337300" cy="254000"/>
          </a:xfrm>
          <a:prstGeom prst="rect">
            <a:avLst/>
          </a:prstGeom>
          <a:noFill/>
          <a:ln/>
        </p:spPr>
        <p:txBody>
          <a:bodyPr wrap="square" lIns="0" tIns="0" rIns="0" bIns="0" rtlCol="0" anchor="ctr"/>
          <a:lstStyle/>
          <a:p>
            <a:pPr>
              <a:lnSpc>
                <a:spcPct val="120000"/>
              </a:lnSpc>
            </a:pPr>
            <a:r>
              <a:rPr lang="en-US" sz="1400" dirty="0">
                <a:solidFill>
                  <a:srgbClr val="FFA2A2"/>
                </a:solidFill>
                <a:latin typeface="MiSans" pitchFamily="34" charset="0"/>
                <a:ea typeface="MiSans" pitchFamily="34" charset="-122"/>
                <a:cs typeface="MiSans" pitchFamily="34" charset="-120"/>
              </a:rPr>
              <a:t>}</a:t>
            </a:r>
            <a:endParaRPr lang="en-US" sz="1600" dirty="0"/>
          </a:p>
        </p:txBody>
      </p:sp>
      <p:sp>
        <p:nvSpPr>
          <p:cNvPr id="17" name="Shape 15"/>
          <p:cNvSpPr/>
          <p:nvPr/>
        </p:nvSpPr>
        <p:spPr>
          <a:xfrm>
            <a:off x="797076" y="580722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18" name="Text 16"/>
          <p:cNvSpPr/>
          <p:nvPr/>
        </p:nvSpPr>
        <p:spPr>
          <a:xfrm>
            <a:off x="1178076" y="5756424"/>
            <a:ext cx="60071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Complexité croissante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Chaque nouveau pays ajoute des if/else</a:t>
            </a:r>
            <a:endParaRPr lang="en-US" sz="1600" dirty="0"/>
          </a:p>
        </p:txBody>
      </p:sp>
      <p:sp>
        <p:nvSpPr>
          <p:cNvPr id="19" name="Shape 17"/>
          <p:cNvSpPr/>
          <p:nvPr/>
        </p:nvSpPr>
        <p:spPr>
          <a:xfrm>
            <a:off x="797076" y="621362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20" name="Text 18"/>
          <p:cNvSpPr/>
          <p:nvPr/>
        </p:nvSpPr>
        <p:spPr>
          <a:xfrm>
            <a:off x="1178076" y="6162824"/>
            <a:ext cx="47625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Impossible à tester</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Combinaisons exponentielles</a:t>
            </a:r>
            <a:endParaRPr lang="en-US" sz="1600" dirty="0"/>
          </a:p>
        </p:txBody>
      </p:sp>
      <p:sp>
        <p:nvSpPr>
          <p:cNvPr id="21" name="Shape 19"/>
          <p:cNvSpPr/>
          <p:nvPr/>
        </p:nvSpPr>
        <p:spPr>
          <a:xfrm>
            <a:off x="797076" y="6620024"/>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FF6467"/>
          </a:solidFill>
          <a:ln/>
        </p:spPr>
      </p:sp>
      <p:sp>
        <p:nvSpPr>
          <p:cNvPr id="22" name="Text 20"/>
          <p:cNvSpPr/>
          <p:nvPr/>
        </p:nvSpPr>
        <p:spPr>
          <a:xfrm>
            <a:off x="1178076" y="6569224"/>
            <a:ext cx="54229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Déploiements risqués</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Changement local = impact global</a:t>
            </a:r>
            <a:endParaRPr lang="en-US" sz="1600" dirty="0"/>
          </a:p>
        </p:txBody>
      </p:sp>
      <p:sp>
        <p:nvSpPr>
          <p:cNvPr id="23" name="Shape 21"/>
          <p:cNvSpPr/>
          <p:nvPr/>
        </p:nvSpPr>
        <p:spPr>
          <a:xfrm>
            <a:off x="8259838" y="2652788"/>
            <a:ext cx="7477276" cy="4988076"/>
          </a:xfrm>
          <a:custGeom>
            <a:avLst/>
            <a:gdLst/>
            <a:ahLst/>
            <a:cxnLst/>
            <a:rect l="l" t="t" r="r" b="b"/>
            <a:pathLst>
              <a:path w="7477276" h="4988076">
                <a:moveTo>
                  <a:pt x="101607" y="0"/>
                </a:moveTo>
                <a:lnTo>
                  <a:pt x="7375669" y="0"/>
                </a:lnTo>
                <a:cubicBezTo>
                  <a:pt x="7431785" y="0"/>
                  <a:pt x="7477276" y="45491"/>
                  <a:pt x="7477276" y="101607"/>
                </a:cubicBezTo>
                <a:lnTo>
                  <a:pt x="7477276" y="4886469"/>
                </a:lnTo>
                <a:cubicBezTo>
                  <a:pt x="7477276" y="4942585"/>
                  <a:pt x="7431785" y="4988076"/>
                  <a:pt x="7375669" y="4988076"/>
                </a:cubicBezTo>
                <a:lnTo>
                  <a:pt x="101607" y="4988076"/>
                </a:lnTo>
                <a:cubicBezTo>
                  <a:pt x="45491" y="4988076"/>
                  <a:pt x="0" y="4942585"/>
                  <a:pt x="0" y="4886469"/>
                </a:cubicBezTo>
                <a:lnTo>
                  <a:pt x="0" y="101607"/>
                </a:lnTo>
                <a:cubicBezTo>
                  <a:pt x="0" y="45529"/>
                  <a:pt x="45529" y="0"/>
                  <a:pt x="101607" y="0"/>
                </a:cubicBezTo>
                <a:close/>
              </a:path>
            </a:pathLst>
          </a:custGeom>
          <a:solidFill>
            <a:srgbClr val="0D542B">
              <a:alpha val="20000"/>
            </a:srgbClr>
          </a:solidFill>
          <a:ln w="9676">
            <a:solidFill>
              <a:srgbClr val="05DF72">
                <a:alpha val="30196"/>
              </a:srgbClr>
            </a:solidFill>
            <a:prstDash val="solid"/>
          </a:ln>
        </p:spPr>
      </p:sp>
      <p:sp>
        <p:nvSpPr>
          <p:cNvPr id="24" name="Shape 22"/>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0D542B">
              <a:alpha val="30196"/>
            </a:srgbClr>
          </a:solidFill>
          <a:ln/>
        </p:spPr>
      </p:sp>
      <p:sp>
        <p:nvSpPr>
          <p:cNvPr id="25" name="Shape 23"/>
          <p:cNvSpPr/>
          <p:nvPr/>
        </p:nvSpPr>
        <p:spPr>
          <a:xfrm>
            <a:off x="8696476" y="3089436"/>
            <a:ext cx="254000" cy="254000"/>
          </a:xfrm>
          <a:custGeom>
            <a:avLst/>
            <a:gdLst/>
            <a:ahLst/>
            <a:cxnLst/>
            <a:rect l="l" t="t" r="r" b="b"/>
            <a:pathLst>
              <a:path w="254000" h="254000">
                <a:moveTo>
                  <a:pt x="127000" y="254000"/>
                </a:moveTo>
                <a:cubicBezTo>
                  <a:pt x="197093" y="254000"/>
                  <a:pt x="254000" y="197093"/>
                  <a:pt x="254000" y="127000"/>
                </a:cubicBezTo>
                <a:cubicBezTo>
                  <a:pt x="254000" y="56907"/>
                  <a:pt x="197093" y="0"/>
                  <a:pt x="127000" y="0"/>
                </a:cubicBezTo>
                <a:cubicBezTo>
                  <a:pt x="56907" y="0"/>
                  <a:pt x="0" y="56907"/>
                  <a:pt x="0" y="127000"/>
                </a:cubicBezTo>
                <a:cubicBezTo>
                  <a:pt x="0" y="197093"/>
                  <a:pt x="56907" y="254000"/>
                  <a:pt x="127000" y="254000"/>
                </a:cubicBezTo>
                <a:close/>
                <a:moveTo>
                  <a:pt x="168870" y="105519"/>
                </a:moveTo>
                <a:lnTo>
                  <a:pt x="129183" y="169019"/>
                </a:lnTo>
                <a:cubicBezTo>
                  <a:pt x="127099" y="172343"/>
                  <a:pt x="123527" y="174427"/>
                  <a:pt x="119608" y="174625"/>
                </a:cubicBezTo>
                <a:cubicBezTo>
                  <a:pt x="115689" y="174823"/>
                  <a:pt x="111919" y="173038"/>
                  <a:pt x="109587" y="169863"/>
                </a:cubicBezTo>
                <a:lnTo>
                  <a:pt x="85775" y="138113"/>
                </a:lnTo>
                <a:cubicBezTo>
                  <a:pt x="81806" y="132854"/>
                  <a:pt x="82897" y="125413"/>
                  <a:pt x="88156" y="121444"/>
                </a:cubicBezTo>
                <a:cubicBezTo>
                  <a:pt x="93414" y="117475"/>
                  <a:pt x="100856" y="118566"/>
                  <a:pt x="104825" y="123825"/>
                </a:cubicBezTo>
                <a:lnTo>
                  <a:pt x="118219" y="141684"/>
                </a:lnTo>
                <a:lnTo>
                  <a:pt x="148679" y="92918"/>
                </a:lnTo>
                <a:cubicBezTo>
                  <a:pt x="152152" y="87362"/>
                  <a:pt x="159494" y="85626"/>
                  <a:pt x="165100" y="89148"/>
                </a:cubicBezTo>
                <a:cubicBezTo>
                  <a:pt x="170706" y="92670"/>
                  <a:pt x="172393" y="99963"/>
                  <a:pt x="168870" y="105569"/>
                </a:cubicBezTo>
                <a:close/>
              </a:path>
            </a:pathLst>
          </a:custGeom>
          <a:solidFill>
            <a:srgbClr val="05DF72"/>
          </a:solidFill>
          <a:ln/>
        </p:spPr>
      </p:sp>
      <p:sp>
        <p:nvSpPr>
          <p:cNvPr id="26" name="Text 24"/>
          <p:cNvSpPr/>
          <p:nvPr/>
        </p:nvSpPr>
        <p:spPr>
          <a:xfrm>
            <a:off x="9280676" y="3013236"/>
            <a:ext cx="28829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Bon Design (DDD)</a:t>
            </a:r>
            <a:endParaRPr lang="en-US" sz="1600" dirty="0"/>
          </a:p>
        </p:txBody>
      </p:sp>
      <p:sp>
        <p:nvSpPr>
          <p:cNvPr id="27" name="Shape 25"/>
          <p:cNvSpPr/>
          <p:nvPr/>
        </p:nvSpPr>
        <p:spPr>
          <a:xfrm>
            <a:off x="8518676" y="3724436"/>
            <a:ext cx="6959600" cy="2387600"/>
          </a:xfrm>
          <a:custGeom>
            <a:avLst/>
            <a:gdLst/>
            <a:ahLst/>
            <a:cxnLst/>
            <a:rect l="l" t="t" r="r" b="b"/>
            <a:pathLst>
              <a:path w="6959600" h="2387600">
                <a:moveTo>
                  <a:pt x="50808" y="0"/>
                </a:moveTo>
                <a:lnTo>
                  <a:pt x="6908792" y="0"/>
                </a:lnTo>
                <a:cubicBezTo>
                  <a:pt x="6936852" y="0"/>
                  <a:pt x="6959600" y="22748"/>
                  <a:pt x="6959600" y="50808"/>
                </a:cubicBezTo>
                <a:lnTo>
                  <a:pt x="6959600" y="2336792"/>
                </a:lnTo>
                <a:cubicBezTo>
                  <a:pt x="6959600" y="2364852"/>
                  <a:pt x="6936852" y="2387600"/>
                  <a:pt x="6908792" y="2387600"/>
                </a:cubicBezTo>
                <a:lnTo>
                  <a:pt x="50808" y="2387600"/>
                </a:lnTo>
                <a:cubicBezTo>
                  <a:pt x="22748" y="2387600"/>
                  <a:pt x="0" y="2364852"/>
                  <a:pt x="0" y="2336792"/>
                </a:cubicBezTo>
                <a:lnTo>
                  <a:pt x="0" y="50808"/>
                </a:lnTo>
                <a:cubicBezTo>
                  <a:pt x="0" y="22766"/>
                  <a:pt x="22766" y="0"/>
                  <a:pt x="50808" y="0"/>
                </a:cubicBezTo>
                <a:close/>
              </a:path>
            </a:pathLst>
          </a:custGeom>
          <a:solidFill>
            <a:srgbClr val="1A1D24">
              <a:alpha val="50196"/>
            </a:srgbClr>
          </a:solidFill>
          <a:ln/>
        </p:spPr>
      </p:sp>
      <p:sp>
        <p:nvSpPr>
          <p:cNvPr id="28" name="Text 26"/>
          <p:cNvSpPr/>
          <p:nvPr/>
        </p:nvSpPr>
        <p:spPr>
          <a:xfrm>
            <a:off x="8721876" y="3927636"/>
            <a:ext cx="66548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Responsabilité claire</a:t>
            </a:r>
            <a:endParaRPr lang="en-US" sz="1600" dirty="0"/>
          </a:p>
        </p:txBody>
      </p:sp>
      <p:sp>
        <p:nvSpPr>
          <p:cNvPr id="29" name="Shape 27"/>
          <p:cNvSpPr/>
          <p:nvPr/>
        </p:nvSpPr>
        <p:spPr>
          <a:xfrm>
            <a:off x="8721876" y="4334036"/>
            <a:ext cx="6553200" cy="1574800"/>
          </a:xfrm>
          <a:custGeom>
            <a:avLst/>
            <a:gdLst/>
            <a:ahLst/>
            <a:cxnLst/>
            <a:rect l="l" t="t" r="r" b="b"/>
            <a:pathLst>
              <a:path w="6553200" h="1574800">
                <a:moveTo>
                  <a:pt x="50803" y="0"/>
                </a:moveTo>
                <a:lnTo>
                  <a:pt x="6502397" y="0"/>
                </a:lnTo>
                <a:cubicBezTo>
                  <a:pt x="6530455" y="0"/>
                  <a:pt x="6553200" y="22745"/>
                  <a:pt x="6553200" y="50803"/>
                </a:cubicBezTo>
                <a:lnTo>
                  <a:pt x="6553200" y="1523997"/>
                </a:lnTo>
                <a:cubicBezTo>
                  <a:pt x="6553200" y="1552055"/>
                  <a:pt x="6530455" y="1574800"/>
                  <a:pt x="6502397" y="1574800"/>
                </a:cubicBezTo>
                <a:lnTo>
                  <a:pt x="50803" y="1574800"/>
                </a:lnTo>
                <a:cubicBezTo>
                  <a:pt x="22745" y="1574800"/>
                  <a:pt x="0" y="1552055"/>
                  <a:pt x="0" y="1523997"/>
                </a:cubicBezTo>
                <a:lnTo>
                  <a:pt x="0" y="50803"/>
                </a:lnTo>
                <a:cubicBezTo>
                  <a:pt x="0" y="22764"/>
                  <a:pt x="22764" y="0"/>
                  <a:pt x="50803" y="0"/>
                </a:cubicBezTo>
                <a:close/>
              </a:path>
            </a:pathLst>
          </a:custGeom>
          <a:solidFill>
            <a:srgbClr val="0D542B">
              <a:alpha val="30196"/>
            </a:srgbClr>
          </a:solidFill>
          <a:ln/>
        </p:spPr>
      </p:sp>
      <p:sp>
        <p:nvSpPr>
          <p:cNvPr id="30" name="Text 28"/>
          <p:cNvSpPr/>
          <p:nvPr/>
        </p:nvSpPr>
        <p:spPr>
          <a:xfrm>
            <a:off x="8874276" y="4486436"/>
            <a:ext cx="6337300" cy="254000"/>
          </a:xfrm>
          <a:prstGeom prst="rect">
            <a:avLst/>
          </a:prstGeom>
          <a:noFill/>
          <a:ln/>
        </p:spPr>
        <p:txBody>
          <a:bodyPr wrap="square" lIns="0" tIns="0" rIns="0" bIns="0" rtlCol="0" anchor="ctr"/>
          <a:lstStyle/>
          <a:p>
            <a:pPr>
              <a:lnSpc>
                <a:spcPct val="120000"/>
              </a:lnSpc>
            </a:pPr>
            <a:r>
              <a:rPr lang="en-US" sz="1400" dirty="0">
                <a:solidFill>
                  <a:srgbClr val="7BF1A8"/>
                </a:solidFill>
                <a:latin typeface="MiSans" pitchFamily="34" charset="0"/>
                <a:ea typeface="MiSans" pitchFamily="34" charset="-122"/>
                <a:cs typeface="MiSans" pitchFamily="34" charset="-120"/>
              </a:rPr>
              <a:t>// Retail BE valide AVANT d'envoyer</a:t>
            </a:r>
            <a:endParaRPr lang="en-US" sz="1600" dirty="0"/>
          </a:p>
        </p:txBody>
      </p:sp>
      <p:sp>
        <p:nvSpPr>
          <p:cNvPr id="31" name="Text 29"/>
          <p:cNvSpPr/>
          <p:nvPr/>
        </p:nvSpPr>
        <p:spPr>
          <a:xfrm>
            <a:off x="8874276" y="4740436"/>
            <a:ext cx="6337300" cy="254000"/>
          </a:xfrm>
          <a:prstGeom prst="rect">
            <a:avLst/>
          </a:prstGeom>
          <a:noFill/>
          <a:ln/>
        </p:spPr>
        <p:txBody>
          <a:bodyPr wrap="square" lIns="0" tIns="0" rIns="0" bIns="0" rtlCol="0" anchor="ctr"/>
          <a:lstStyle/>
          <a:p>
            <a:pPr>
              <a:lnSpc>
                <a:spcPct val="120000"/>
              </a:lnSpc>
            </a:pPr>
            <a:r>
              <a:rPr lang="en-US" sz="1400" dirty="0">
                <a:solidFill>
                  <a:srgbClr val="7BF1A8"/>
                </a:solidFill>
                <a:latin typeface="MiSans" pitchFamily="34" charset="0"/>
                <a:ea typeface="MiSans" pitchFamily="34" charset="-122"/>
                <a:cs typeface="MiSans" pitchFamily="34" charset="-120"/>
              </a:rPr>
              <a:t>if (!belgiumAMLCheck(payment)) {</a:t>
            </a:r>
            <a:endParaRPr lang="en-US" sz="1600" dirty="0"/>
          </a:p>
        </p:txBody>
      </p:sp>
      <p:sp>
        <p:nvSpPr>
          <p:cNvPr id="32" name="Text 30"/>
          <p:cNvSpPr/>
          <p:nvPr/>
        </p:nvSpPr>
        <p:spPr>
          <a:xfrm>
            <a:off x="9077476" y="4994424"/>
            <a:ext cx="6134100" cy="254000"/>
          </a:xfrm>
          <a:prstGeom prst="rect">
            <a:avLst/>
          </a:prstGeom>
          <a:noFill/>
          <a:ln/>
        </p:spPr>
        <p:txBody>
          <a:bodyPr wrap="square" lIns="0" tIns="0" rIns="0" bIns="0" rtlCol="0" anchor="ctr"/>
          <a:lstStyle/>
          <a:p>
            <a:pPr>
              <a:lnSpc>
                <a:spcPct val="120000"/>
              </a:lnSpc>
            </a:pPr>
            <a:r>
              <a:rPr lang="en-US" sz="1400" dirty="0">
                <a:solidFill>
                  <a:srgbClr val="7BF1A8"/>
                </a:solidFill>
                <a:latin typeface="MiSans" pitchFamily="34" charset="0"/>
                <a:ea typeface="MiSans" pitchFamily="34" charset="-122"/>
                <a:cs typeface="MiSans" pitchFamily="34" charset="-120"/>
              </a:rPr>
              <a:t>throw new BusinessException();</a:t>
            </a:r>
            <a:endParaRPr lang="en-US" sz="1600" dirty="0"/>
          </a:p>
        </p:txBody>
      </p:sp>
      <p:sp>
        <p:nvSpPr>
          <p:cNvPr id="33" name="Text 31"/>
          <p:cNvSpPr/>
          <p:nvPr/>
        </p:nvSpPr>
        <p:spPr>
          <a:xfrm>
            <a:off x="8874276" y="5248424"/>
            <a:ext cx="6337300" cy="254000"/>
          </a:xfrm>
          <a:prstGeom prst="rect">
            <a:avLst/>
          </a:prstGeom>
          <a:noFill/>
          <a:ln/>
        </p:spPr>
        <p:txBody>
          <a:bodyPr wrap="square" lIns="0" tIns="0" rIns="0" bIns="0" rtlCol="0" anchor="ctr"/>
          <a:lstStyle/>
          <a:p>
            <a:pPr>
              <a:lnSpc>
                <a:spcPct val="120000"/>
              </a:lnSpc>
            </a:pPr>
            <a:r>
              <a:rPr lang="en-US" sz="1400" dirty="0">
                <a:solidFill>
                  <a:srgbClr val="7BF1A8"/>
                </a:solidFill>
                <a:latin typeface="MiSans" pitchFamily="34" charset="0"/>
                <a:ea typeface="MiSans" pitchFamily="34" charset="-122"/>
                <a:cs typeface="MiSans" pitchFamily="34" charset="-120"/>
              </a:rPr>
              <a:t>}</a:t>
            </a:r>
            <a:endParaRPr lang="en-US" sz="1600" dirty="0"/>
          </a:p>
        </p:txBody>
      </p:sp>
      <p:sp>
        <p:nvSpPr>
          <p:cNvPr id="34" name="Text 32"/>
          <p:cNvSpPr/>
          <p:nvPr/>
        </p:nvSpPr>
        <p:spPr>
          <a:xfrm>
            <a:off x="8874276" y="5502424"/>
            <a:ext cx="6337300" cy="254000"/>
          </a:xfrm>
          <a:prstGeom prst="rect">
            <a:avLst/>
          </a:prstGeom>
          <a:noFill/>
          <a:ln/>
        </p:spPr>
        <p:txBody>
          <a:bodyPr wrap="square" lIns="0" tIns="0" rIns="0" bIns="0" rtlCol="0" anchor="ctr"/>
          <a:lstStyle/>
          <a:p>
            <a:pPr>
              <a:lnSpc>
                <a:spcPct val="120000"/>
              </a:lnSpc>
            </a:pPr>
            <a:r>
              <a:rPr lang="en-US" sz="1400" dirty="0">
                <a:solidFill>
                  <a:srgbClr val="7BF1A8"/>
                </a:solidFill>
                <a:latin typeface="MiSans" pitchFamily="34" charset="0"/>
                <a:ea typeface="MiSans" pitchFamily="34" charset="-122"/>
                <a:cs typeface="MiSans" pitchFamily="34" charset="-120"/>
              </a:rPr>
              <a:t>factory.publish(payment); // Ordre valide</a:t>
            </a:r>
            <a:endParaRPr lang="en-US" sz="1600" dirty="0"/>
          </a:p>
        </p:txBody>
      </p:sp>
      <p:sp>
        <p:nvSpPr>
          <p:cNvPr id="35" name="Shape 33"/>
          <p:cNvSpPr/>
          <p:nvPr/>
        </p:nvSpPr>
        <p:spPr>
          <a:xfrm>
            <a:off x="8544076" y="631522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36" name="Text 34"/>
          <p:cNvSpPr/>
          <p:nvPr/>
        </p:nvSpPr>
        <p:spPr>
          <a:xfrm>
            <a:off x="8925076" y="6264424"/>
            <a:ext cx="57023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Factory agnostique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Traite tous les ordres de la même façon</a:t>
            </a:r>
            <a:endParaRPr lang="en-US" sz="1600" dirty="0"/>
          </a:p>
        </p:txBody>
      </p:sp>
      <p:sp>
        <p:nvSpPr>
          <p:cNvPr id="37" name="Shape 35"/>
          <p:cNvSpPr/>
          <p:nvPr/>
        </p:nvSpPr>
        <p:spPr>
          <a:xfrm>
            <a:off x="8544076" y="672162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38" name="Text 36"/>
          <p:cNvSpPr/>
          <p:nvPr/>
        </p:nvSpPr>
        <p:spPr>
          <a:xfrm>
            <a:off x="8925076" y="6670824"/>
            <a:ext cx="49911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Testabilité</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Chaque contexte testé indépendamment</a:t>
            </a:r>
            <a:endParaRPr lang="en-US" sz="1600" dirty="0"/>
          </a:p>
        </p:txBody>
      </p:sp>
      <p:sp>
        <p:nvSpPr>
          <p:cNvPr id="39" name="Shape 37"/>
          <p:cNvSpPr/>
          <p:nvPr/>
        </p:nvSpPr>
        <p:spPr>
          <a:xfrm>
            <a:off x="8544076" y="7128024"/>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40" name="Text 38"/>
          <p:cNvSpPr/>
          <p:nvPr/>
        </p:nvSpPr>
        <p:spPr>
          <a:xfrm>
            <a:off x="8925076" y="7077224"/>
            <a:ext cx="51689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Déploiements isolés</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Changement local = impact local</a:t>
            </a:r>
            <a:endParaRPr lang="en-US" sz="1600" dirty="0"/>
          </a:p>
        </p:txBody>
      </p:sp>
      <p:sp>
        <p:nvSpPr>
          <p:cNvPr id="41" name="Shape 39"/>
          <p:cNvSpPr/>
          <p:nvPr/>
        </p:nvSpPr>
        <p:spPr>
          <a:xfrm>
            <a:off x="512838" y="7853736"/>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42" name="Shape 40"/>
          <p:cNvSpPr/>
          <p:nvPr/>
        </p:nvSpPr>
        <p:spPr>
          <a:xfrm>
            <a:off x="724051" y="8226871"/>
            <a:ext cx="476250" cy="381000"/>
          </a:xfrm>
          <a:custGeom>
            <a:avLst/>
            <a:gdLst/>
            <a:ahLst/>
            <a:cxnLst/>
            <a:rect l="l" t="t" r="r" b="b"/>
            <a:pathLst>
              <a:path w="476250" h="381000">
                <a:moveTo>
                  <a:pt x="261938" y="0"/>
                </a:moveTo>
                <a:cubicBezTo>
                  <a:pt x="261938" y="-13171"/>
                  <a:pt x="251296" y="-23812"/>
                  <a:pt x="238125" y="-23812"/>
                </a:cubicBezTo>
                <a:cubicBezTo>
                  <a:pt x="224954" y="-23812"/>
                  <a:pt x="214313" y="-13171"/>
                  <a:pt x="214313" y="0"/>
                </a:cubicBezTo>
                <a:lnTo>
                  <a:pt x="214313" y="47625"/>
                </a:lnTo>
                <a:lnTo>
                  <a:pt x="142875" y="47625"/>
                </a:lnTo>
                <a:cubicBezTo>
                  <a:pt x="103436" y="47625"/>
                  <a:pt x="71438" y="79623"/>
                  <a:pt x="71438" y="119063"/>
                </a:cubicBezTo>
                <a:lnTo>
                  <a:pt x="71438" y="285750"/>
                </a:lnTo>
                <a:cubicBezTo>
                  <a:pt x="71438" y="325189"/>
                  <a:pt x="103436" y="357188"/>
                  <a:pt x="142875" y="357188"/>
                </a:cubicBezTo>
                <a:lnTo>
                  <a:pt x="333375" y="357188"/>
                </a:lnTo>
                <a:cubicBezTo>
                  <a:pt x="372814" y="357188"/>
                  <a:pt x="404813" y="325189"/>
                  <a:pt x="404813" y="285750"/>
                </a:cubicBezTo>
                <a:lnTo>
                  <a:pt x="404813" y="119063"/>
                </a:lnTo>
                <a:cubicBezTo>
                  <a:pt x="404813" y="79623"/>
                  <a:pt x="372814" y="47625"/>
                  <a:pt x="333375" y="47625"/>
                </a:cubicBezTo>
                <a:lnTo>
                  <a:pt x="261938" y="47625"/>
                </a:lnTo>
                <a:lnTo>
                  <a:pt x="261938" y="0"/>
                </a:lnTo>
                <a:close/>
                <a:moveTo>
                  <a:pt x="119063" y="273844"/>
                </a:moveTo>
                <a:cubicBezTo>
                  <a:pt x="119063" y="263947"/>
                  <a:pt x="127025" y="255984"/>
                  <a:pt x="136922" y="255984"/>
                </a:cubicBezTo>
                <a:lnTo>
                  <a:pt x="160734" y="255984"/>
                </a:lnTo>
                <a:cubicBezTo>
                  <a:pt x="170631" y="255984"/>
                  <a:pt x="178594" y="263947"/>
                  <a:pt x="178594" y="273844"/>
                </a:cubicBezTo>
                <a:cubicBezTo>
                  <a:pt x="178594" y="283741"/>
                  <a:pt x="170631" y="291703"/>
                  <a:pt x="160734" y="291703"/>
                </a:cubicBezTo>
                <a:lnTo>
                  <a:pt x="136922" y="291703"/>
                </a:lnTo>
                <a:cubicBezTo>
                  <a:pt x="127025" y="291703"/>
                  <a:pt x="119063" y="283741"/>
                  <a:pt x="119063" y="273844"/>
                </a:cubicBezTo>
                <a:close/>
                <a:moveTo>
                  <a:pt x="208359" y="273844"/>
                </a:moveTo>
                <a:cubicBezTo>
                  <a:pt x="208359" y="263947"/>
                  <a:pt x="216322" y="255984"/>
                  <a:pt x="226219" y="255984"/>
                </a:cubicBezTo>
                <a:lnTo>
                  <a:pt x="250031" y="255984"/>
                </a:lnTo>
                <a:cubicBezTo>
                  <a:pt x="259928" y="255984"/>
                  <a:pt x="267891" y="263947"/>
                  <a:pt x="267891" y="273844"/>
                </a:cubicBezTo>
                <a:cubicBezTo>
                  <a:pt x="267891" y="283741"/>
                  <a:pt x="259928" y="291703"/>
                  <a:pt x="250031" y="291703"/>
                </a:cubicBezTo>
                <a:lnTo>
                  <a:pt x="226219" y="291703"/>
                </a:lnTo>
                <a:cubicBezTo>
                  <a:pt x="216322" y="291703"/>
                  <a:pt x="208359" y="283741"/>
                  <a:pt x="208359" y="273844"/>
                </a:cubicBezTo>
                <a:close/>
                <a:moveTo>
                  <a:pt x="297656" y="273844"/>
                </a:moveTo>
                <a:cubicBezTo>
                  <a:pt x="297656" y="263947"/>
                  <a:pt x="305619" y="255984"/>
                  <a:pt x="315516" y="255984"/>
                </a:cubicBezTo>
                <a:lnTo>
                  <a:pt x="339328" y="255984"/>
                </a:lnTo>
                <a:cubicBezTo>
                  <a:pt x="349225" y="255984"/>
                  <a:pt x="357188" y="263947"/>
                  <a:pt x="357188" y="273844"/>
                </a:cubicBezTo>
                <a:cubicBezTo>
                  <a:pt x="357188" y="283741"/>
                  <a:pt x="349225" y="291703"/>
                  <a:pt x="339328" y="291703"/>
                </a:cubicBezTo>
                <a:lnTo>
                  <a:pt x="315516" y="291703"/>
                </a:lnTo>
                <a:cubicBezTo>
                  <a:pt x="305619" y="291703"/>
                  <a:pt x="297656" y="283741"/>
                  <a:pt x="297656" y="273844"/>
                </a:cubicBezTo>
                <a:close/>
                <a:moveTo>
                  <a:pt x="166688" y="130969"/>
                </a:moveTo>
                <a:cubicBezTo>
                  <a:pt x="186401" y="130969"/>
                  <a:pt x="202406" y="146974"/>
                  <a:pt x="202406" y="166688"/>
                </a:cubicBezTo>
                <a:cubicBezTo>
                  <a:pt x="202406" y="186401"/>
                  <a:pt x="186401" y="202406"/>
                  <a:pt x="166688" y="202406"/>
                </a:cubicBezTo>
                <a:cubicBezTo>
                  <a:pt x="146974" y="202406"/>
                  <a:pt x="130969" y="186401"/>
                  <a:pt x="130969" y="166688"/>
                </a:cubicBezTo>
                <a:cubicBezTo>
                  <a:pt x="130969" y="146974"/>
                  <a:pt x="146974" y="130969"/>
                  <a:pt x="166688" y="130969"/>
                </a:cubicBezTo>
                <a:close/>
                <a:moveTo>
                  <a:pt x="273844" y="166688"/>
                </a:moveTo>
                <a:cubicBezTo>
                  <a:pt x="273844" y="146974"/>
                  <a:pt x="289849" y="130969"/>
                  <a:pt x="309563" y="130969"/>
                </a:cubicBezTo>
                <a:cubicBezTo>
                  <a:pt x="329276" y="130969"/>
                  <a:pt x="345281" y="146974"/>
                  <a:pt x="345281" y="166688"/>
                </a:cubicBezTo>
                <a:cubicBezTo>
                  <a:pt x="345281" y="186401"/>
                  <a:pt x="329276" y="202406"/>
                  <a:pt x="309563" y="202406"/>
                </a:cubicBezTo>
                <a:cubicBezTo>
                  <a:pt x="289849" y="202406"/>
                  <a:pt x="273844" y="186401"/>
                  <a:pt x="273844" y="166688"/>
                </a:cubicBezTo>
                <a:close/>
                <a:moveTo>
                  <a:pt x="47625" y="166688"/>
                </a:moveTo>
                <a:cubicBezTo>
                  <a:pt x="47625" y="153516"/>
                  <a:pt x="36984" y="142875"/>
                  <a:pt x="23812" y="142875"/>
                </a:cubicBezTo>
                <a:cubicBezTo>
                  <a:pt x="10641" y="142875"/>
                  <a:pt x="0" y="153516"/>
                  <a:pt x="0" y="166688"/>
                </a:cubicBezTo>
                <a:lnTo>
                  <a:pt x="0" y="238125"/>
                </a:lnTo>
                <a:cubicBezTo>
                  <a:pt x="0" y="251296"/>
                  <a:pt x="10641" y="261938"/>
                  <a:pt x="23812" y="261938"/>
                </a:cubicBezTo>
                <a:cubicBezTo>
                  <a:pt x="36984" y="261938"/>
                  <a:pt x="47625" y="251296"/>
                  <a:pt x="47625" y="238125"/>
                </a:cubicBezTo>
                <a:lnTo>
                  <a:pt x="47625" y="166688"/>
                </a:lnTo>
                <a:close/>
                <a:moveTo>
                  <a:pt x="452438" y="142875"/>
                </a:moveTo>
                <a:cubicBezTo>
                  <a:pt x="439266" y="142875"/>
                  <a:pt x="428625" y="153516"/>
                  <a:pt x="428625" y="166688"/>
                </a:cubicBezTo>
                <a:lnTo>
                  <a:pt x="428625" y="238125"/>
                </a:lnTo>
                <a:cubicBezTo>
                  <a:pt x="428625" y="251296"/>
                  <a:pt x="439266" y="261938"/>
                  <a:pt x="452438" y="261938"/>
                </a:cubicBezTo>
                <a:cubicBezTo>
                  <a:pt x="465609" y="261938"/>
                  <a:pt x="476250" y="251296"/>
                  <a:pt x="476250" y="238125"/>
                </a:cubicBezTo>
                <a:lnTo>
                  <a:pt x="476250" y="166688"/>
                </a:lnTo>
                <a:cubicBezTo>
                  <a:pt x="476250" y="153516"/>
                  <a:pt x="465609" y="142875"/>
                  <a:pt x="452438" y="142875"/>
                </a:cubicBezTo>
                <a:close/>
              </a:path>
            </a:pathLst>
          </a:custGeom>
          <a:solidFill>
            <a:srgbClr val="C5A575"/>
          </a:solidFill>
          <a:ln/>
        </p:spPr>
      </p:sp>
      <p:sp>
        <p:nvSpPr>
          <p:cNvPr id="43" name="Text 41"/>
          <p:cNvSpPr/>
          <p:nvPr/>
        </p:nvSpPr>
        <p:spPr>
          <a:xfrm>
            <a:off x="1400326" y="8061771"/>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Métaphore</a:t>
            </a:r>
            <a:endParaRPr lang="en-US" sz="1600" dirty="0"/>
          </a:p>
        </p:txBody>
      </p:sp>
      <p:sp>
        <p:nvSpPr>
          <p:cNvPr id="44" name="Text 42"/>
          <p:cNvSpPr/>
          <p:nvPr/>
        </p:nvSpPr>
        <p:spPr>
          <a:xfrm>
            <a:off x="1400326" y="8468171"/>
            <a:ext cx="14236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La Factory est une machine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"bête et méchante"</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qui exécute des ordres valides. Elle ne questionne pas, elle ne valide pas, elle exécute.</a:t>
            </a:r>
            <a:endParaRPr lang="en-US" sz="1600" dirty="0"/>
          </a:p>
        </p:txBody>
      </p:sp>
    </p:spTree>
  </p:cSld>
  <p:clrMapOvr>
    <a:masterClrMapping/>
  </p:clrMapOvr>
  <p:transition>
    <p:fade/>
    <p:spd val="med"/>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05 — LES RÈGLES D'OR</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Règle 2 : Les Émissaires comme Contrat</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L'interface entre les entités Retail et la Factory est définie par le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schéma des messages</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(les Émissaires). C'est un contrat formel.</a:t>
            </a:r>
            <a:endParaRPr lang="en-US" sz="1600" dirty="0"/>
          </a:p>
        </p:txBody>
      </p:sp>
      <p:sp>
        <p:nvSpPr>
          <p:cNvPr id="7" name="Shape 5"/>
          <p:cNvSpPr/>
          <p:nvPr/>
        </p:nvSpPr>
        <p:spPr>
          <a:xfrm>
            <a:off x="512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81226" y="3089424"/>
            <a:ext cx="190500" cy="254000"/>
          </a:xfrm>
          <a:custGeom>
            <a:avLst/>
            <a:gdLst/>
            <a:ahLst/>
            <a:cxnLst/>
            <a:rect l="l" t="t" r="r" b="b"/>
            <a:pathLst>
              <a:path w="190500" h="254000">
                <a:moveTo>
                  <a:pt x="0" y="31750"/>
                </a:moveTo>
                <a:cubicBezTo>
                  <a:pt x="0" y="14238"/>
                  <a:pt x="14238" y="0"/>
                  <a:pt x="31750" y="0"/>
                </a:cubicBezTo>
                <a:lnTo>
                  <a:pt x="105916" y="0"/>
                </a:lnTo>
                <a:cubicBezTo>
                  <a:pt x="114350" y="0"/>
                  <a:pt x="122436" y="3324"/>
                  <a:pt x="128389" y="9277"/>
                </a:cubicBezTo>
                <a:lnTo>
                  <a:pt x="181223" y="62161"/>
                </a:lnTo>
                <a:cubicBezTo>
                  <a:pt x="187176" y="68114"/>
                  <a:pt x="190500" y="76200"/>
                  <a:pt x="190500" y="84634"/>
                </a:cubicBezTo>
                <a:lnTo>
                  <a:pt x="190500" y="222250"/>
                </a:lnTo>
                <a:cubicBezTo>
                  <a:pt x="190500" y="239762"/>
                  <a:pt x="176262" y="254000"/>
                  <a:pt x="158750" y="254000"/>
                </a:cubicBezTo>
                <a:lnTo>
                  <a:pt x="31750" y="254000"/>
                </a:lnTo>
                <a:cubicBezTo>
                  <a:pt x="14238" y="254000"/>
                  <a:pt x="0" y="239762"/>
                  <a:pt x="0" y="222250"/>
                </a:cubicBezTo>
                <a:lnTo>
                  <a:pt x="0" y="31750"/>
                </a:lnTo>
                <a:close/>
                <a:moveTo>
                  <a:pt x="103188" y="29021"/>
                </a:moveTo>
                <a:lnTo>
                  <a:pt x="103188" y="75406"/>
                </a:lnTo>
                <a:cubicBezTo>
                  <a:pt x="103188" y="82004"/>
                  <a:pt x="108496" y="87313"/>
                  <a:pt x="115094" y="87313"/>
                </a:cubicBezTo>
                <a:lnTo>
                  <a:pt x="161479" y="87313"/>
                </a:lnTo>
                <a:lnTo>
                  <a:pt x="103188" y="29021"/>
                </a:lnTo>
                <a:close/>
                <a:moveTo>
                  <a:pt x="43656" y="31750"/>
                </a:moveTo>
                <a:cubicBezTo>
                  <a:pt x="37058" y="31750"/>
                  <a:pt x="31750" y="37058"/>
                  <a:pt x="31750" y="43656"/>
                </a:cubicBezTo>
                <a:cubicBezTo>
                  <a:pt x="31750" y="50254"/>
                  <a:pt x="37058" y="55563"/>
                  <a:pt x="43656" y="55563"/>
                </a:cubicBezTo>
                <a:lnTo>
                  <a:pt x="67469" y="55563"/>
                </a:lnTo>
                <a:cubicBezTo>
                  <a:pt x="74067" y="55563"/>
                  <a:pt x="79375" y="50254"/>
                  <a:pt x="79375" y="43656"/>
                </a:cubicBezTo>
                <a:cubicBezTo>
                  <a:pt x="79375" y="37058"/>
                  <a:pt x="74067" y="31750"/>
                  <a:pt x="67469" y="31750"/>
                </a:cubicBezTo>
                <a:lnTo>
                  <a:pt x="43656" y="31750"/>
                </a:lnTo>
                <a:close/>
                <a:moveTo>
                  <a:pt x="43656" y="79375"/>
                </a:moveTo>
                <a:cubicBezTo>
                  <a:pt x="37058" y="79375"/>
                  <a:pt x="31750" y="84683"/>
                  <a:pt x="31750" y="91281"/>
                </a:cubicBezTo>
                <a:cubicBezTo>
                  <a:pt x="31750" y="97879"/>
                  <a:pt x="37058" y="103188"/>
                  <a:pt x="43656" y="103188"/>
                </a:cubicBezTo>
                <a:lnTo>
                  <a:pt x="67469" y="103188"/>
                </a:lnTo>
                <a:cubicBezTo>
                  <a:pt x="74067" y="103188"/>
                  <a:pt x="79375" y="97879"/>
                  <a:pt x="79375" y="91281"/>
                </a:cubicBezTo>
                <a:cubicBezTo>
                  <a:pt x="79375" y="84683"/>
                  <a:pt x="74067" y="79375"/>
                  <a:pt x="67469" y="79375"/>
                </a:cubicBezTo>
                <a:lnTo>
                  <a:pt x="43656" y="79375"/>
                </a:lnTo>
                <a:close/>
                <a:moveTo>
                  <a:pt x="78532" y="158750"/>
                </a:moveTo>
                <a:cubicBezTo>
                  <a:pt x="72926" y="158750"/>
                  <a:pt x="67667" y="161280"/>
                  <a:pt x="64195" y="165646"/>
                </a:cubicBezTo>
                <a:lnTo>
                  <a:pt x="34379" y="202902"/>
                </a:lnTo>
                <a:cubicBezTo>
                  <a:pt x="30262" y="208012"/>
                  <a:pt x="31105" y="215553"/>
                  <a:pt x="36215" y="219621"/>
                </a:cubicBezTo>
                <a:cubicBezTo>
                  <a:pt x="41325" y="223689"/>
                  <a:pt x="48865" y="222895"/>
                  <a:pt x="52933" y="217736"/>
                </a:cubicBezTo>
                <a:lnTo>
                  <a:pt x="76299" y="188565"/>
                </a:lnTo>
                <a:lnTo>
                  <a:pt x="83840" y="213717"/>
                </a:lnTo>
                <a:cubicBezTo>
                  <a:pt x="85328" y="218777"/>
                  <a:pt x="89991" y="222200"/>
                  <a:pt x="95250" y="222200"/>
                </a:cubicBezTo>
                <a:lnTo>
                  <a:pt x="146844" y="222200"/>
                </a:lnTo>
                <a:cubicBezTo>
                  <a:pt x="153442" y="222200"/>
                  <a:pt x="158750" y="216892"/>
                  <a:pt x="158750" y="210294"/>
                </a:cubicBezTo>
                <a:cubicBezTo>
                  <a:pt x="158750" y="203696"/>
                  <a:pt x="153442" y="198388"/>
                  <a:pt x="146844" y="198388"/>
                </a:cubicBezTo>
                <a:lnTo>
                  <a:pt x="104130" y="198388"/>
                </a:lnTo>
                <a:lnTo>
                  <a:pt x="96143" y="171797"/>
                </a:lnTo>
                <a:cubicBezTo>
                  <a:pt x="93811" y="164009"/>
                  <a:pt x="86668" y="158700"/>
                  <a:pt x="78532" y="158700"/>
                </a:cubicBezTo>
                <a:close/>
              </a:path>
            </a:pathLst>
          </a:custGeom>
          <a:solidFill>
            <a:srgbClr val="C5A575"/>
          </a:solidFill>
          <a:ln/>
        </p:spPr>
      </p:sp>
      <p:sp>
        <p:nvSpPr>
          <p:cNvPr id="10" name="Text 8"/>
          <p:cNvSpPr/>
          <p:nvPr/>
        </p:nvSpPr>
        <p:spPr>
          <a:xfrm>
            <a:off x="1533676" y="3013224"/>
            <a:ext cx="32512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Published Language</a:t>
            </a:r>
            <a:endParaRPr lang="en-US" sz="1600" dirty="0"/>
          </a:p>
        </p:txBody>
      </p:sp>
      <p:sp>
        <p:nvSpPr>
          <p:cNvPr id="11" name="Shape 9"/>
          <p:cNvSpPr/>
          <p:nvPr/>
        </p:nvSpPr>
        <p:spPr>
          <a:xfrm>
            <a:off x="771676" y="3724424"/>
            <a:ext cx="6959600" cy="1371600"/>
          </a:xfrm>
          <a:custGeom>
            <a:avLst/>
            <a:gdLst/>
            <a:ahLst/>
            <a:cxnLst/>
            <a:rect l="l" t="t" r="r" b="b"/>
            <a:pathLst>
              <a:path w="6959600" h="1371600">
                <a:moveTo>
                  <a:pt x="50804" y="0"/>
                </a:moveTo>
                <a:lnTo>
                  <a:pt x="6908796" y="0"/>
                </a:lnTo>
                <a:cubicBezTo>
                  <a:pt x="6936854" y="0"/>
                  <a:pt x="6959600" y="22746"/>
                  <a:pt x="6959600" y="50804"/>
                </a:cubicBezTo>
                <a:lnTo>
                  <a:pt x="6959600" y="1320796"/>
                </a:lnTo>
                <a:cubicBezTo>
                  <a:pt x="6959600" y="1348854"/>
                  <a:pt x="6936854" y="1371600"/>
                  <a:pt x="6908796" y="1371600"/>
                </a:cubicBezTo>
                <a:lnTo>
                  <a:pt x="50804" y="1371600"/>
                </a:lnTo>
                <a:cubicBezTo>
                  <a:pt x="22746" y="1371600"/>
                  <a:pt x="0" y="1348854"/>
                  <a:pt x="0" y="1320796"/>
                </a:cubicBezTo>
                <a:lnTo>
                  <a:pt x="0" y="50804"/>
                </a:lnTo>
                <a:cubicBezTo>
                  <a:pt x="0" y="22765"/>
                  <a:pt x="22765" y="0"/>
                  <a:pt x="50804" y="0"/>
                </a:cubicBezTo>
                <a:close/>
              </a:path>
            </a:pathLst>
          </a:custGeom>
          <a:solidFill>
            <a:srgbClr val="1A1D24">
              <a:alpha val="50196"/>
            </a:srgbClr>
          </a:solidFill>
          <a:ln/>
        </p:spPr>
      </p:sp>
      <p:sp>
        <p:nvSpPr>
          <p:cNvPr id="12" name="Text 10"/>
          <p:cNvSpPr/>
          <p:nvPr/>
        </p:nvSpPr>
        <p:spPr>
          <a:xfrm>
            <a:off x="924076" y="387682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Base du Schéma</a:t>
            </a:r>
            <a:endParaRPr lang="en-US" sz="1600" dirty="0"/>
          </a:p>
        </p:txBody>
      </p:sp>
      <p:sp>
        <p:nvSpPr>
          <p:cNvPr id="13" name="Text 11"/>
          <p:cNvSpPr/>
          <p:nvPr/>
        </p:nvSpPr>
        <p:spPr>
          <a:xfrm>
            <a:off x="924076" y="4283224"/>
            <a:ext cx="67564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Basé sur une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version simplifiée de ISO 20022</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le standard international des paiements.</a:t>
            </a:r>
            <a:endParaRPr lang="en-US" sz="1600" dirty="0"/>
          </a:p>
        </p:txBody>
      </p:sp>
      <p:sp>
        <p:nvSpPr>
          <p:cNvPr id="14" name="Shape 12"/>
          <p:cNvSpPr/>
          <p:nvPr/>
        </p:nvSpPr>
        <p:spPr>
          <a:xfrm>
            <a:off x="771676" y="5248424"/>
            <a:ext cx="6959600" cy="1727200"/>
          </a:xfrm>
          <a:custGeom>
            <a:avLst/>
            <a:gdLst/>
            <a:ahLst/>
            <a:cxnLst/>
            <a:rect l="l" t="t" r="r" b="b"/>
            <a:pathLst>
              <a:path w="6959600" h="1727200">
                <a:moveTo>
                  <a:pt x="50797" y="0"/>
                </a:moveTo>
                <a:lnTo>
                  <a:pt x="6908803" y="0"/>
                </a:lnTo>
                <a:cubicBezTo>
                  <a:pt x="6936857" y="0"/>
                  <a:pt x="6959600" y="22743"/>
                  <a:pt x="6959600" y="50797"/>
                </a:cubicBezTo>
                <a:lnTo>
                  <a:pt x="6959600" y="1676403"/>
                </a:lnTo>
                <a:cubicBezTo>
                  <a:pt x="6959600" y="1704457"/>
                  <a:pt x="6936857" y="1727200"/>
                  <a:pt x="6908803" y="1727200"/>
                </a:cubicBezTo>
                <a:lnTo>
                  <a:pt x="50797" y="1727200"/>
                </a:lnTo>
                <a:cubicBezTo>
                  <a:pt x="22743" y="1727200"/>
                  <a:pt x="0" y="1704457"/>
                  <a:pt x="0" y="1676403"/>
                </a:cubicBezTo>
                <a:lnTo>
                  <a:pt x="0" y="50797"/>
                </a:lnTo>
                <a:cubicBezTo>
                  <a:pt x="0" y="22761"/>
                  <a:pt x="22761" y="0"/>
                  <a:pt x="50797" y="0"/>
                </a:cubicBezTo>
                <a:close/>
              </a:path>
            </a:pathLst>
          </a:custGeom>
          <a:solidFill>
            <a:srgbClr val="1A1D24">
              <a:alpha val="50196"/>
            </a:srgbClr>
          </a:solidFill>
          <a:ln/>
        </p:spPr>
      </p:sp>
      <p:sp>
        <p:nvSpPr>
          <p:cNvPr id="15" name="Text 13"/>
          <p:cNvSpPr/>
          <p:nvPr/>
        </p:nvSpPr>
        <p:spPr>
          <a:xfrm>
            <a:off x="924076" y="540082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Gouvernance</a:t>
            </a:r>
            <a:endParaRPr lang="en-US" sz="1600" dirty="0"/>
          </a:p>
        </p:txBody>
      </p:sp>
      <p:sp>
        <p:nvSpPr>
          <p:cNvPr id="16" name="Shape 14"/>
          <p:cNvSpPr/>
          <p:nvPr/>
        </p:nvSpPr>
        <p:spPr>
          <a:xfrm>
            <a:off x="962176" y="585802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7" name="Text 15"/>
          <p:cNvSpPr/>
          <p:nvPr/>
        </p:nvSpPr>
        <p:spPr>
          <a:xfrm>
            <a:off x="1279676" y="5807224"/>
            <a:ext cx="2552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Schema Registry centralisé</a:t>
            </a:r>
            <a:endParaRPr lang="en-US" sz="1600" dirty="0"/>
          </a:p>
        </p:txBody>
      </p:sp>
      <p:sp>
        <p:nvSpPr>
          <p:cNvPr id="18" name="Shape 16"/>
          <p:cNvSpPr/>
          <p:nvPr/>
        </p:nvSpPr>
        <p:spPr>
          <a:xfrm>
            <a:off x="962176" y="621362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19" name="Text 17"/>
          <p:cNvSpPr/>
          <p:nvPr/>
        </p:nvSpPr>
        <p:spPr>
          <a:xfrm>
            <a:off x="1279676" y="6162824"/>
            <a:ext cx="41021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Versionnement sémantique (v1.0, v1.1, v2.0)</a:t>
            </a:r>
            <a:endParaRPr lang="en-US" sz="1600" dirty="0"/>
          </a:p>
        </p:txBody>
      </p:sp>
      <p:sp>
        <p:nvSpPr>
          <p:cNvPr id="20" name="Shape 18"/>
          <p:cNvSpPr/>
          <p:nvPr/>
        </p:nvSpPr>
        <p:spPr>
          <a:xfrm>
            <a:off x="962176" y="656922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1" name="Text 19"/>
          <p:cNvSpPr/>
          <p:nvPr/>
        </p:nvSpPr>
        <p:spPr>
          <a:xfrm>
            <a:off x="1279676" y="6518424"/>
            <a:ext cx="3568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Validation automatique des messages</a:t>
            </a:r>
            <a:endParaRPr lang="en-US" sz="1600" dirty="0"/>
          </a:p>
        </p:txBody>
      </p:sp>
      <p:sp>
        <p:nvSpPr>
          <p:cNvPr id="22" name="Shape 20"/>
          <p:cNvSpPr/>
          <p:nvPr/>
        </p:nvSpPr>
        <p:spPr>
          <a:xfrm>
            <a:off x="8259838" y="2652788"/>
            <a:ext cx="7477276" cy="4632476"/>
          </a:xfrm>
          <a:custGeom>
            <a:avLst/>
            <a:gdLst/>
            <a:ahLst/>
            <a:cxnLst/>
            <a:rect l="l" t="t" r="r" b="b"/>
            <a:pathLst>
              <a:path w="7477276" h="4632476">
                <a:moveTo>
                  <a:pt x="101590" y="0"/>
                </a:moveTo>
                <a:lnTo>
                  <a:pt x="7375686" y="0"/>
                </a:lnTo>
                <a:cubicBezTo>
                  <a:pt x="7431793" y="0"/>
                  <a:pt x="7477276" y="45483"/>
                  <a:pt x="7477276" y="101590"/>
                </a:cubicBezTo>
                <a:lnTo>
                  <a:pt x="7477276" y="4530886"/>
                </a:lnTo>
                <a:cubicBezTo>
                  <a:pt x="7477276" y="4586993"/>
                  <a:pt x="7431793" y="4632476"/>
                  <a:pt x="7375686" y="4632476"/>
                </a:cubicBezTo>
                <a:lnTo>
                  <a:pt x="101590" y="4632476"/>
                </a:lnTo>
                <a:cubicBezTo>
                  <a:pt x="45483" y="4632476"/>
                  <a:pt x="0" y="4586993"/>
                  <a:pt x="0" y="4530886"/>
                </a:cubicBezTo>
                <a:lnTo>
                  <a:pt x="0" y="101590"/>
                </a:lnTo>
                <a:cubicBezTo>
                  <a:pt x="0" y="45483"/>
                  <a:pt x="45483" y="0"/>
                  <a:pt x="101590" y="0"/>
                </a:cubicBezTo>
                <a:close/>
              </a:path>
            </a:pathLst>
          </a:custGeom>
          <a:solidFill>
            <a:srgbClr val="2D313A">
              <a:alpha val="50196"/>
            </a:srgbClr>
          </a:solidFill>
          <a:ln w="9676">
            <a:solidFill>
              <a:srgbClr val="C5A575">
                <a:alpha val="30196"/>
              </a:srgbClr>
            </a:solidFill>
            <a:prstDash val="solid"/>
          </a:ln>
        </p:spPr>
      </p:sp>
      <p:sp>
        <p:nvSpPr>
          <p:cNvPr id="23" name="Shape 21"/>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24" name="Shape 22"/>
          <p:cNvSpPr/>
          <p:nvPr/>
        </p:nvSpPr>
        <p:spPr>
          <a:xfrm>
            <a:off x="8696476" y="3089424"/>
            <a:ext cx="254000" cy="254000"/>
          </a:xfrm>
          <a:custGeom>
            <a:avLst/>
            <a:gdLst/>
            <a:ahLst/>
            <a:cxnLst/>
            <a:rect l="l" t="t" r="r" b="b"/>
            <a:pathLst>
              <a:path w="254000" h="254000">
                <a:moveTo>
                  <a:pt x="111125" y="0"/>
                </a:moveTo>
                <a:cubicBezTo>
                  <a:pt x="128637" y="0"/>
                  <a:pt x="142875" y="10666"/>
                  <a:pt x="142875" y="23812"/>
                </a:cubicBezTo>
                <a:cubicBezTo>
                  <a:pt x="142875" y="28972"/>
                  <a:pt x="140692" y="33734"/>
                  <a:pt x="136922" y="37654"/>
                </a:cubicBezTo>
                <a:cubicBezTo>
                  <a:pt x="133648" y="41077"/>
                  <a:pt x="130969" y="45244"/>
                  <a:pt x="130969" y="50006"/>
                </a:cubicBezTo>
                <a:cubicBezTo>
                  <a:pt x="130969" y="57448"/>
                  <a:pt x="137021" y="63500"/>
                  <a:pt x="144463" y="63500"/>
                </a:cubicBezTo>
                <a:lnTo>
                  <a:pt x="166688" y="63500"/>
                </a:lnTo>
                <a:cubicBezTo>
                  <a:pt x="179834" y="63500"/>
                  <a:pt x="190500" y="74166"/>
                  <a:pt x="190500" y="87313"/>
                </a:cubicBezTo>
                <a:lnTo>
                  <a:pt x="190500" y="109538"/>
                </a:lnTo>
                <a:cubicBezTo>
                  <a:pt x="190500" y="116979"/>
                  <a:pt x="196552" y="123031"/>
                  <a:pt x="203994" y="123031"/>
                </a:cubicBezTo>
                <a:cubicBezTo>
                  <a:pt x="208707" y="123031"/>
                  <a:pt x="212923" y="120352"/>
                  <a:pt x="216346" y="117078"/>
                </a:cubicBezTo>
                <a:cubicBezTo>
                  <a:pt x="220266" y="113357"/>
                  <a:pt x="225028" y="111125"/>
                  <a:pt x="230188" y="111125"/>
                </a:cubicBezTo>
                <a:cubicBezTo>
                  <a:pt x="243334" y="111125"/>
                  <a:pt x="254000" y="125363"/>
                  <a:pt x="254000" y="142875"/>
                </a:cubicBezTo>
                <a:cubicBezTo>
                  <a:pt x="254000" y="160387"/>
                  <a:pt x="243334" y="174625"/>
                  <a:pt x="230188" y="174625"/>
                </a:cubicBezTo>
                <a:cubicBezTo>
                  <a:pt x="225028" y="174625"/>
                  <a:pt x="220216" y="172442"/>
                  <a:pt x="216346" y="168672"/>
                </a:cubicBezTo>
                <a:cubicBezTo>
                  <a:pt x="212923" y="165398"/>
                  <a:pt x="208756" y="162719"/>
                  <a:pt x="203994" y="162719"/>
                </a:cubicBezTo>
                <a:cubicBezTo>
                  <a:pt x="196552" y="162719"/>
                  <a:pt x="190500" y="168771"/>
                  <a:pt x="190500" y="176213"/>
                </a:cubicBezTo>
                <a:lnTo>
                  <a:pt x="190500" y="230188"/>
                </a:lnTo>
                <a:cubicBezTo>
                  <a:pt x="190500" y="243334"/>
                  <a:pt x="179834" y="254000"/>
                  <a:pt x="166688" y="254000"/>
                </a:cubicBezTo>
                <a:lnTo>
                  <a:pt x="138509" y="254000"/>
                </a:lnTo>
                <a:cubicBezTo>
                  <a:pt x="132159" y="254000"/>
                  <a:pt x="127000" y="248841"/>
                  <a:pt x="127000" y="242491"/>
                </a:cubicBezTo>
                <a:cubicBezTo>
                  <a:pt x="127000" y="237927"/>
                  <a:pt x="129877" y="233908"/>
                  <a:pt x="133548" y="231180"/>
                </a:cubicBezTo>
                <a:cubicBezTo>
                  <a:pt x="139303" y="226864"/>
                  <a:pt x="142875" y="220911"/>
                  <a:pt x="142875" y="214313"/>
                </a:cubicBezTo>
                <a:cubicBezTo>
                  <a:pt x="142875" y="201166"/>
                  <a:pt x="128637" y="190500"/>
                  <a:pt x="111125" y="190500"/>
                </a:cubicBezTo>
                <a:cubicBezTo>
                  <a:pt x="93613" y="190500"/>
                  <a:pt x="79375" y="201166"/>
                  <a:pt x="79375" y="214313"/>
                </a:cubicBezTo>
                <a:cubicBezTo>
                  <a:pt x="79375" y="220911"/>
                  <a:pt x="82947" y="226864"/>
                  <a:pt x="88702" y="231180"/>
                </a:cubicBezTo>
                <a:cubicBezTo>
                  <a:pt x="92373" y="233908"/>
                  <a:pt x="95250" y="237877"/>
                  <a:pt x="95250" y="242491"/>
                </a:cubicBezTo>
                <a:cubicBezTo>
                  <a:pt x="95250" y="248841"/>
                  <a:pt x="90091" y="254000"/>
                  <a:pt x="83741" y="254000"/>
                </a:cubicBezTo>
                <a:lnTo>
                  <a:pt x="23812" y="254000"/>
                </a:lnTo>
                <a:cubicBezTo>
                  <a:pt x="10666" y="254000"/>
                  <a:pt x="0" y="243334"/>
                  <a:pt x="0" y="230188"/>
                </a:cubicBezTo>
                <a:lnTo>
                  <a:pt x="0" y="170259"/>
                </a:lnTo>
                <a:cubicBezTo>
                  <a:pt x="0" y="163909"/>
                  <a:pt x="5159" y="158750"/>
                  <a:pt x="11509" y="158750"/>
                </a:cubicBezTo>
                <a:cubicBezTo>
                  <a:pt x="16073" y="158750"/>
                  <a:pt x="20092" y="161627"/>
                  <a:pt x="22820" y="165298"/>
                </a:cubicBezTo>
                <a:cubicBezTo>
                  <a:pt x="27136" y="171053"/>
                  <a:pt x="33089" y="174625"/>
                  <a:pt x="39688" y="174625"/>
                </a:cubicBezTo>
                <a:cubicBezTo>
                  <a:pt x="52834" y="174625"/>
                  <a:pt x="63500" y="160387"/>
                  <a:pt x="63500" y="142875"/>
                </a:cubicBezTo>
                <a:cubicBezTo>
                  <a:pt x="63500" y="125363"/>
                  <a:pt x="52834" y="111125"/>
                  <a:pt x="39688" y="111125"/>
                </a:cubicBezTo>
                <a:cubicBezTo>
                  <a:pt x="33089" y="111125"/>
                  <a:pt x="27136" y="114697"/>
                  <a:pt x="22820" y="120452"/>
                </a:cubicBezTo>
                <a:cubicBezTo>
                  <a:pt x="20092" y="124123"/>
                  <a:pt x="16123" y="127000"/>
                  <a:pt x="11509" y="127000"/>
                </a:cubicBezTo>
                <a:cubicBezTo>
                  <a:pt x="5159" y="127000"/>
                  <a:pt x="0" y="121841"/>
                  <a:pt x="0" y="115491"/>
                </a:cubicBezTo>
                <a:lnTo>
                  <a:pt x="0" y="87313"/>
                </a:lnTo>
                <a:cubicBezTo>
                  <a:pt x="0" y="74166"/>
                  <a:pt x="10666" y="63500"/>
                  <a:pt x="23812" y="63500"/>
                </a:cubicBezTo>
                <a:lnTo>
                  <a:pt x="77788" y="63500"/>
                </a:lnTo>
                <a:cubicBezTo>
                  <a:pt x="85229" y="63500"/>
                  <a:pt x="91281" y="57448"/>
                  <a:pt x="91281" y="50006"/>
                </a:cubicBezTo>
                <a:cubicBezTo>
                  <a:pt x="91281" y="45293"/>
                  <a:pt x="88602" y="41077"/>
                  <a:pt x="85328" y="37654"/>
                </a:cubicBezTo>
                <a:cubicBezTo>
                  <a:pt x="81607" y="33734"/>
                  <a:pt x="79375" y="28972"/>
                  <a:pt x="79375" y="23813"/>
                </a:cubicBezTo>
                <a:cubicBezTo>
                  <a:pt x="79375" y="10666"/>
                  <a:pt x="93613" y="0"/>
                  <a:pt x="111125" y="0"/>
                </a:cubicBezTo>
                <a:close/>
              </a:path>
            </a:pathLst>
          </a:custGeom>
          <a:solidFill>
            <a:srgbClr val="C5A575"/>
          </a:solidFill>
          <a:ln/>
        </p:spPr>
      </p:sp>
      <p:sp>
        <p:nvSpPr>
          <p:cNvPr id="25" name="Text 23"/>
          <p:cNvSpPr/>
          <p:nvPr/>
        </p:nvSpPr>
        <p:spPr>
          <a:xfrm>
            <a:off x="9280676" y="3013224"/>
            <a:ext cx="36957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Gestion des Extensions</a:t>
            </a:r>
            <a:endParaRPr lang="en-US" sz="1600" dirty="0"/>
          </a:p>
        </p:txBody>
      </p:sp>
      <p:sp>
        <p:nvSpPr>
          <p:cNvPr id="26" name="Shape 24"/>
          <p:cNvSpPr/>
          <p:nvPr/>
        </p:nvSpPr>
        <p:spPr>
          <a:xfrm>
            <a:off x="8518676" y="3724424"/>
            <a:ext cx="6959600" cy="1371600"/>
          </a:xfrm>
          <a:custGeom>
            <a:avLst/>
            <a:gdLst/>
            <a:ahLst/>
            <a:cxnLst/>
            <a:rect l="l" t="t" r="r" b="b"/>
            <a:pathLst>
              <a:path w="6959600" h="1371600">
                <a:moveTo>
                  <a:pt x="50804" y="0"/>
                </a:moveTo>
                <a:lnTo>
                  <a:pt x="6908796" y="0"/>
                </a:lnTo>
                <a:cubicBezTo>
                  <a:pt x="6936854" y="0"/>
                  <a:pt x="6959600" y="22746"/>
                  <a:pt x="6959600" y="50804"/>
                </a:cubicBezTo>
                <a:lnTo>
                  <a:pt x="6959600" y="1320796"/>
                </a:lnTo>
                <a:cubicBezTo>
                  <a:pt x="6959600" y="1348854"/>
                  <a:pt x="6936854" y="1371600"/>
                  <a:pt x="6908796" y="1371600"/>
                </a:cubicBezTo>
                <a:lnTo>
                  <a:pt x="50804" y="1371600"/>
                </a:lnTo>
                <a:cubicBezTo>
                  <a:pt x="22746" y="1371600"/>
                  <a:pt x="0" y="1348854"/>
                  <a:pt x="0" y="1320796"/>
                </a:cubicBezTo>
                <a:lnTo>
                  <a:pt x="0" y="50804"/>
                </a:lnTo>
                <a:cubicBezTo>
                  <a:pt x="0" y="22765"/>
                  <a:pt x="22765" y="0"/>
                  <a:pt x="50804" y="0"/>
                </a:cubicBezTo>
                <a:close/>
              </a:path>
            </a:pathLst>
          </a:custGeom>
          <a:solidFill>
            <a:srgbClr val="1A1D24">
              <a:alpha val="50196"/>
            </a:srgbClr>
          </a:solidFill>
          <a:ln/>
        </p:spPr>
      </p:sp>
      <p:sp>
        <p:nvSpPr>
          <p:cNvPr id="27" name="Text 25"/>
          <p:cNvSpPr/>
          <p:nvPr/>
        </p:nvSpPr>
        <p:spPr>
          <a:xfrm>
            <a:off x="8671076" y="387682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Scénario</a:t>
            </a:r>
            <a:endParaRPr lang="en-US" sz="1600" dirty="0"/>
          </a:p>
        </p:txBody>
      </p:sp>
      <p:sp>
        <p:nvSpPr>
          <p:cNvPr id="28" name="Text 26"/>
          <p:cNvSpPr/>
          <p:nvPr/>
        </p:nvSpPr>
        <p:spPr>
          <a:xfrm>
            <a:off x="8671076" y="4283224"/>
            <a:ext cx="67564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L'Italie a besoin d'un champ supplémentaire pour une raison locale (ex: code fiscale).</a:t>
            </a:r>
            <a:endParaRPr lang="en-US" sz="1600" dirty="0"/>
          </a:p>
        </p:txBody>
      </p:sp>
      <p:sp>
        <p:nvSpPr>
          <p:cNvPr id="29" name="Shape 27"/>
          <p:cNvSpPr/>
          <p:nvPr/>
        </p:nvSpPr>
        <p:spPr>
          <a:xfrm>
            <a:off x="8530771" y="5248424"/>
            <a:ext cx="6958995" cy="1727200"/>
          </a:xfrm>
          <a:custGeom>
            <a:avLst/>
            <a:gdLst/>
            <a:ahLst/>
            <a:cxnLst/>
            <a:rect l="l" t="t" r="r" b="b"/>
            <a:pathLst>
              <a:path w="6958995" h="1727200">
                <a:moveTo>
                  <a:pt x="24190" y="0"/>
                </a:moveTo>
                <a:lnTo>
                  <a:pt x="6908198" y="0"/>
                </a:lnTo>
                <a:cubicBezTo>
                  <a:pt x="6936253" y="0"/>
                  <a:pt x="6958995" y="22743"/>
                  <a:pt x="6958995" y="50797"/>
                </a:cubicBezTo>
                <a:lnTo>
                  <a:pt x="6958995" y="1676403"/>
                </a:lnTo>
                <a:cubicBezTo>
                  <a:pt x="6958995" y="1704457"/>
                  <a:pt x="6936253" y="1727200"/>
                  <a:pt x="6908198" y="1727200"/>
                </a:cubicBezTo>
                <a:lnTo>
                  <a:pt x="24190" y="1727200"/>
                </a:lnTo>
                <a:cubicBezTo>
                  <a:pt x="10830" y="1727200"/>
                  <a:pt x="0" y="1716370"/>
                  <a:pt x="0" y="1703010"/>
                </a:cubicBezTo>
                <a:lnTo>
                  <a:pt x="0" y="24190"/>
                </a:lnTo>
                <a:cubicBezTo>
                  <a:pt x="0" y="10839"/>
                  <a:pt x="10839" y="0"/>
                  <a:pt x="24190" y="0"/>
                </a:cubicBezTo>
                <a:close/>
              </a:path>
            </a:pathLst>
          </a:custGeom>
          <a:solidFill>
            <a:srgbClr val="C5A575">
              <a:alpha val="10196"/>
            </a:srgbClr>
          </a:solidFill>
          <a:ln/>
        </p:spPr>
      </p:sp>
      <p:sp>
        <p:nvSpPr>
          <p:cNvPr id="30" name="Shape 28"/>
          <p:cNvSpPr/>
          <p:nvPr/>
        </p:nvSpPr>
        <p:spPr>
          <a:xfrm>
            <a:off x="8530771" y="5248424"/>
            <a:ext cx="24190" cy="1727200"/>
          </a:xfrm>
          <a:custGeom>
            <a:avLst/>
            <a:gdLst/>
            <a:ahLst/>
            <a:cxnLst/>
            <a:rect l="l" t="t" r="r" b="b"/>
            <a:pathLst>
              <a:path w="24190" h="1727200">
                <a:moveTo>
                  <a:pt x="24190" y="0"/>
                </a:moveTo>
                <a:lnTo>
                  <a:pt x="24190" y="0"/>
                </a:lnTo>
                <a:lnTo>
                  <a:pt x="24190" y="1727200"/>
                </a:lnTo>
                <a:lnTo>
                  <a:pt x="24190" y="1727200"/>
                </a:lnTo>
                <a:cubicBezTo>
                  <a:pt x="10830" y="1727200"/>
                  <a:pt x="0" y="1716370"/>
                  <a:pt x="0" y="1703010"/>
                </a:cubicBezTo>
                <a:lnTo>
                  <a:pt x="0" y="24190"/>
                </a:lnTo>
                <a:cubicBezTo>
                  <a:pt x="0" y="10839"/>
                  <a:pt x="10839" y="0"/>
                  <a:pt x="24190" y="0"/>
                </a:cubicBezTo>
                <a:close/>
              </a:path>
            </a:pathLst>
          </a:custGeom>
          <a:solidFill>
            <a:srgbClr val="C5A575"/>
          </a:solidFill>
          <a:ln/>
        </p:spPr>
      </p:sp>
      <p:sp>
        <p:nvSpPr>
          <p:cNvPr id="31" name="Text 29"/>
          <p:cNvSpPr/>
          <p:nvPr/>
        </p:nvSpPr>
        <p:spPr>
          <a:xfrm>
            <a:off x="8695267" y="5400824"/>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Solution</a:t>
            </a:r>
            <a:endParaRPr lang="en-US" sz="1600" dirty="0"/>
          </a:p>
        </p:txBody>
      </p:sp>
      <p:sp>
        <p:nvSpPr>
          <p:cNvPr id="32" name="Shape 30"/>
          <p:cNvSpPr/>
          <p:nvPr/>
        </p:nvSpPr>
        <p:spPr>
          <a:xfrm>
            <a:off x="8720667" y="58580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3" name="Text 31"/>
          <p:cNvSpPr/>
          <p:nvPr/>
        </p:nvSpPr>
        <p:spPr>
          <a:xfrm>
            <a:off x="9050867" y="5807224"/>
            <a:ext cx="47117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Ajout dans une section </a:t>
            </a:r>
            <a:pPr>
              <a:lnSpc>
                <a:spcPct val="130000"/>
              </a:lnSpc>
            </a:pPr>
            <a:r>
              <a:rPr lang="en-US" sz="1600" dirty="0">
                <a:solidFill>
                  <a:srgbClr val="C5A575"/>
                </a:solidFill>
                <a:latin typeface="MiSans" pitchFamily="34" charset="0"/>
                <a:ea typeface="MiSans" pitchFamily="34" charset="-122"/>
                <a:cs typeface="MiSans" pitchFamily="34" charset="-120"/>
              </a:rPr>
              <a:t>"extension"</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du message</a:t>
            </a:r>
            <a:endParaRPr lang="en-US" sz="1600" dirty="0"/>
          </a:p>
        </p:txBody>
      </p:sp>
      <p:sp>
        <p:nvSpPr>
          <p:cNvPr id="34" name="Shape 32"/>
          <p:cNvSpPr/>
          <p:nvPr/>
        </p:nvSpPr>
        <p:spPr>
          <a:xfrm>
            <a:off x="8720667" y="62136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5" name="Text 33"/>
          <p:cNvSpPr/>
          <p:nvPr/>
        </p:nvSpPr>
        <p:spPr>
          <a:xfrm>
            <a:off x="9050867" y="6162824"/>
            <a:ext cx="48133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La Factory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ignore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cette section (champs optionnels)</a:t>
            </a:r>
            <a:endParaRPr lang="en-US" sz="1600" dirty="0"/>
          </a:p>
        </p:txBody>
      </p:sp>
      <p:sp>
        <p:nvSpPr>
          <p:cNvPr id="36" name="Shape 34"/>
          <p:cNvSpPr/>
          <p:nvPr/>
        </p:nvSpPr>
        <p:spPr>
          <a:xfrm>
            <a:off x="8720667" y="65692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7" name="Text 35"/>
          <p:cNvSpPr/>
          <p:nvPr/>
        </p:nvSpPr>
        <p:spPr>
          <a:xfrm>
            <a:off x="9050867" y="6518424"/>
            <a:ext cx="43434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Le schéma interne de la Factory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ne change pas</a:t>
            </a:r>
            <a:endParaRPr lang="en-US" sz="1600" dirty="0"/>
          </a:p>
        </p:txBody>
      </p:sp>
      <p:sp>
        <p:nvSpPr>
          <p:cNvPr id="38" name="Shape 36"/>
          <p:cNvSpPr/>
          <p:nvPr/>
        </p:nvSpPr>
        <p:spPr>
          <a:xfrm>
            <a:off x="512838" y="7503890"/>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3A5A78">
              <a:alpha val="20000"/>
            </a:srgbClr>
          </a:solidFill>
          <a:ln w="9676">
            <a:solidFill>
              <a:srgbClr val="3A5A78">
                <a:alpha val="40000"/>
              </a:srgbClr>
            </a:solidFill>
            <a:prstDash val="solid"/>
          </a:ln>
        </p:spPr>
      </p:sp>
      <p:sp>
        <p:nvSpPr>
          <p:cNvPr id="39" name="Shape 37"/>
          <p:cNvSpPr/>
          <p:nvPr/>
        </p:nvSpPr>
        <p:spPr>
          <a:xfrm>
            <a:off x="771676" y="7877026"/>
            <a:ext cx="381000" cy="381000"/>
          </a:xfrm>
          <a:custGeom>
            <a:avLst/>
            <a:gdLst/>
            <a:ahLst/>
            <a:cxnLst/>
            <a:rect l="l" t="t" r="r" b="b"/>
            <a:pathLst>
              <a:path w="381000" h="381000">
                <a:moveTo>
                  <a:pt x="190500" y="0"/>
                </a:moveTo>
                <a:cubicBezTo>
                  <a:pt x="193923" y="0"/>
                  <a:pt x="197346" y="744"/>
                  <a:pt x="200471" y="2158"/>
                </a:cubicBezTo>
                <a:lnTo>
                  <a:pt x="340668" y="61615"/>
                </a:lnTo>
                <a:cubicBezTo>
                  <a:pt x="357039" y="68535"/>
                  <a:pt x="369243" y="84683"/>
                  <a:pt x="369168" y="104180"/>
                </a:cubicBezTo>
                <a:cubicBezTo>
                  <a:pt x="368796" y="177998"/>
                  <a:pt x="338435" y="313060"/>
                  <a:pt x="210220" y="374452"/>
                </a:cubicBezTo>
                <a:cubicBezTo>
                  <a:pt x="197793" y="380405"/>
                  <a:pt x="183356" y="380405"/>
                  <a:pt x="170929" y="374452"/>
                </a:cubicBezTo>
                <a:cubicBezTo>
                  <a:pt x="42639" y="313060"/>
                  <a:pt x="12353" y="177998"/>
                  <a:pt x="11981" y="104180"/>
                </a:cubicBezTo>
                <a:cubicBezTo>
                  <a:pt x="11906" y="84683"/>
                  <a:pt x="24110" y="68535"/>
                  <a:pt x="40481" y="61615"/>
                </a:cubicBezTo>
                <a:lnTo>
                  <a:pt x="180603" y="2158"/>
                </a:lnTo>
                <a:cubicBezTo>
                  <a:pt x="183728" y="744"/>
                  <a:pt x="187077" y="0"/>
                  <a:pt x="190500" y="0"/>
                </a:cubicBezTo>
                <a:close/>
                <a:moveTo>
                  <a:pt x="190500" y="49709"/>
                </a:moveTo>
                <a:lnTo>
                  <a:pt x="190500" y="331068"/>
                </a:lnTo>
                <a:cubicBezTo>
                  <a:pt x="293191" y="281360"/>
                  <a:pt x="320799" y="171227"/>
                  <a:pt x="321469" y="105296"/>
                </a:cubicBezTo>
                <a:lnTo>
                  <a:pt x="190500" y="49783"/>
                </a:lnTo>
                <a:lnTo>
                  <a:pt x="190500" y="49783"/>
                </a:lnTo>
                <a:close/>
              </a:path>
            </a:pathLst>
          </a:custGeom>
          <a:solidFill>
            <a:srgbClr val="C5A575"/>
          </a:solidFill>
          <a:ln/>
        </p:spPr>
      </p:sp>
      <p:sp>
        <p:nvSpPr>
          <p:cNvPr id="40" name="Text 38"/>
          <p:cNvSpPr/>
          <p:nvPr/>
        </p:nvSpPr>
        <p:spPr>
          <a:xfrm>
            <a:off x="1400326" y="7711926"/>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Stabilité du Contrat</a:t>
            </a:r>
            <a:endParaRPr lang="en-US" sz="1600" dirty="0"/>
          </a:p>
        </p:txBody>
      </p:sp>
      <p:sp>
        <p:nvSpPr>
          <p:cNvPr id="41" name="Text 39"/>
          <p:cNvSpPr/>
          <p:nvPr/>
        </p:nvSpPr>
        <p:spPr>
          <a:xfrm>
            <a:off x="1400326" y="8118326"/>
            <a:ext cx="14236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Le schéma des Émissaires est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stable et versionné</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Les changements sont rétrocompatibles ou créent une nouvelle version majeure.</a:t>
            </a:r>
            <a:endParaRPr lang="en-US" sz="1600" dirty="0"/>
          </a:p>
        </p:txBody>
      </p:sp>
    </p:spTree>
  </p:cSld>
  <p:clrMapOvr>
    <a:masterClrMapping/>
  </p:clrMapOvr>
  <p:transition>
    <p:fade/>
    <p:spd val="med"/>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05 — LES RÈGLES D'OR</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Règle 3 : Gestion des IDs et Idempotence</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Pat Helland</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insiste sur l'idempotence comme principe fondamental des systèmes distribués.</a:t>
            </a:r>
            <a:endParaRPr lang="en-US" sz="1600" dirty="0"/>
          </a:p>
        </p:txBody>
      </p:sp>
      <p:sp>
        <p:nvSpPr>
          <p:cNvPr id="7" name="Shape 5"/>
          <p:cNvSpPr/>
          <p:nvPr/>
        </p:nvSpPr>
        <p:spPr>
          <a:xfrm>
            <a:off x="512838" y="2652788"/>
            <a:ext cx="7477276" cy="5140476"/>
          </a:xfrm>
          <a:custGeom>
            <a:avLst/>
            <a:gdLst/>
            <a:ahLst/>
            <a:cxnLst/>
            <a:rect l="l" t="t" r="r" b="b"/>
            <a:pathLst>
              <a:path w="7477276" h="5140476">
                <a:moveTo>
                  <a:pt x="101576" y="0"/>
                </a:moveTo>
                <a:lnTo>
                  <a:pt x="7375700" y="0"/>
                </a:lnTo>
                <a:cubicBezTo>
                  <a:pt x="7431799" y="0"/>
                  <a:pt x="7477276" y="45477"/>
                  <a:pt x="7477276" y="101576"/>
                </a:cubicBezTo>
                <a:lnTo>
                  <a:pt x="7477276" y="5038900"/>
                </a:lnTo>
                <a:cubicBezTo>
                  <a:pt x="7477276" y="5094999"/>
                  <a:pt x="7431799" y="5140476"/>
                  <a:pt x="7375700" y="5140476"/>
                </a:cubicBezTo>
                <a:lnTo>
                  <a:pt x="101576" y="5140476"/>
                </a:lnTo>
                <a:cubicBezTo>
                  <a:pt x="45477" y="5140476"/>
                  <a:pt x="0" y="5094999"/>
                  <a:pt x="0" y="5038900"/>
                </a:cubicBezTo>
                <a:lnTo>
                  <a:pt x="0" y="101576"/>
                </a:lnTo>
                <a:cubicBezTo>
                  <a:pt x="0" y="45515"/>
                  <a:pt x="45515" y="0"/>
                  <a:pt x="101576"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49476" y="3089424"/>
            <a:ext cx="254000" cy="254000"/>
          </a:xfrm>
          <a:custGeom>
            <a:avLst/>
            <a:gdLst/>
            <a:ahLst/>
            <a:cxnLst/>
            <a:rect l="l" t="t" r="r" b="b"/>
            <a:pathLst>
              <a:path w="254000" h="254000">
                <a:moveTo>
                  <a:pt x="23812" y="127000"/>
                </a:moveTo>
                <a:cubicBezTo>
                  <a:pt x="23812" y="69999"/>
                  <a:pt x="69999" y="23812"/>
                  <a:pt x="127000" y="23812"/>
                </a:cubicBezTo>
                <a:cubicBezTo>
                  <a:pt x="158304" y="23812"/>
                  <a:pt x="186333" y="37753"/>
                  <a:pt x="205284" y="59779"/>
                </a:cubicBezTo>
                <a:cubicBezTo>
                  <a:pt x="209550" y="64790"/>
                  <a:pt x="217091" y="65336"/>
                  <a:pt x="222052" y="61069"/>
                </a:cubicBezTo>
                <a:cubicBezTo>
                  <a:pt x="227013" y="56803"/>
                  <a:pt x="227608" y="49262"/>
                  <a:pt x="223341" y="44301"/>
                </a:cubicBezTo>
                <a:cubicBezTo>
                  <a:pt x="200075" y="17165"/>
                  <a:pt x="165546" y="0"/>
                  <a:pt x="127000" y="0"/>
                </a:cubicBezTo>
                <a:cubicBezTo>
                  <a:pt x="56852" y="0"/>
                  <a:pt x="0" y="56852"/>
                  <a:pt x="0" y="127000"/>
                </a:cubicBezTo>
                <a:lnTo>
                  <a:pt x="0" y="146844"/>
                </a:lnTo>
                <a:cubicBezTo>
                  <a:pt x="0" y="153442"/>
                  <a:pt x="5308" y="158750"/>
                  <a:pt x="11906" y="158750"/>
                </a:cubicBezTo>
                <a:cubicBezTo>
                  <a:pt x="18504" y="158750"/>
                  <a:pt x="23812" y="153442"/>
                  <a:pt x="23812" y="146844"/>
                </a:cubicBezTo>
                <a:lnTo>
                  <a:pt x="23812" y="127000"/>
                </a:lnTo>
                <a:close/>
                <a:moveTo>
                  <a:pt x="251271" y="100757"/>
                </a:moveTo>
                <a:cubicBezTo>
                  <a:pt x="249932" y="94307"/>
                  <a:pt x="243582" y="90190"/>
                  <a:pt x="237182" y="91579"/>
                </a:cubicBezTo>
                <a:cubicBezTo>
                  <a:pt x="230783" y="92968"/>
                  <a:pt x="226616" y="99268"/>
                  <a:pt x="228005" y="105668"/>
                </a:cubicBezTo>
                <a:cubicBezTo>
                  <a:pt x="229443" y="112564"/>
                  <a:pt x="230237" y="119707"/>
                  <a:pt x="230237" y="127050"/>
                </a:cubicBezTo>
                <a:lnTo>
                  <a:pt x="230237" y="146893"/>
                </a:lnTo>
                <a:cubicBezTo>
                  <a:pt x="230237" y="153491"/>
                  <a:pt x="235545" y="158800"/>
                  <a:pt x="242143" y="158800"/>
                </a:cubicBezTo>
                <a:cubicBezTo>
                  <a:pt x="248741" y="158800"/>
                  <a:pt x="254050" y="153491"/>
                  <a:pt x="254050" y="146893"/>
                </a:cubicBezTo>
                <a:lnTo>
                  <a:pt x="254050" y="127050"/>
                </a:lnTo>
                <a:cubicBezTo>
                  <a:pt x="254050" y="118070"/>
                  <a:pt x="253107" y="109289"/>
                  <a:pt x="251321" y="100806"/>
                </a:cubicBezTo>
                <a:close/>
                <a:moveTo>
                  <a:pt x="127000" y="39688"/>
                </a:moveTo>
                <a:cubicBezTo>
                  <a:pt x="117574" y="39688"/>
                  <a:pt x="108446" y="41176"/>
                  <a:pt x="99963" y="43954"/>
                </a:cubicBezTo>
                <a:cubicBezTo>
                  <a:pt x="92422" y="46434"/>
                  <a:pt x="90686" y="55711"/>
                  <a:pt x="95845" y="61764"/>
                </a:cubicBezTo>
                <a:cubicBezTo>
                  <a:pt x="99368" y="65881"/>
                  <a:pt x="105172" y="67121"/>
                  <a:pt x="110430" y="65683"/>
                </a:cubicBezTo>
                <a:cubicBezTo>
                  <a:pt x="115689" y="64244"/>
                  <a:pt x="121245" y="63500"/>
                  <a:pt x="127000" y="63500"/>
                </a:cubicBezTo>
                <a:cubicBezTo>
                  <a:pt x="162074" y="63500"/>
                  <a:pt x="190500" y="91926"/>
                  <a:pt x="190500" y="127000"/>
                </a:cubicBezTo>
                <a:lnTo>
                  <a:pt x="190500" y="139353"/>
                </a:lnTo>
                <a:cubicBezTo>
                  <a:pt x="190500" y="151854"/>
                  <a:pt x="189756" y="164306"/>
                  <a:pt x="188317" y="176709"/>
                </a:cubicBezTo>
                <a:cubicBezTo>
                  <a:pt x="187474" y="183952"/>
                  <a:pt x="192980" y="190500"/>
                  <a:pt x="200323" y="190500"/>
                </a:cubicBezTo>
                <a:cubicBezTo>
                  <a:pt x="206177" y="190500"/>
                  <a:pt x="211187" y="186234"/>
                  <a:pt x="211882" y="180429"/>
                </a:cubicBezTo>
                <a:cubicBezTo>
                  <a:pt x="213519" y="166836"/>
                  <a:pt x="214362" y="153144"/>
                  <a:pt x="214362" y="139402"/>
                </a:cubicBezTo>
                <a:lnTo>
                  <a:pt x="214362" y="127050"/>
                </a:lnTo>
                <a:cubicBezTo>
                  <a:pt x="214362" y="78829"/>
                  <a:pt x="175270" y="39737"/>
                  <a:pt x="127050" y="39737"/>
                </a:cubicBezTo>
                <a:close/>
                <a:moveTo>
                  <a:pt x="74761" y="73769"/>
                </a:moveTo>
                <a:cubicBezTo>
                  <a:pt x="70247" y="68511"/>
                  <a:pt x="62210" y="68114"/>
                  <a:pt x="57944" y="73571"/>
                </a:cubicBezTo>
                <a:cubicBezTo>
                  <a:pt x="46484" y="88354"/>
                  <a:pt x="39687" y="106859"/>
                  <a:pt x="39687" y="127000"/>
                </a:cubicBezTo>
                <a:lnTo>
                  <a:pt x="39687" y="139353"/>
                </a:lnTo>
                <a:cubicBezTo>
                  <a:pt x="39687" y="151358"/>
                  <a:pt x="38398" y="163364"/>
                  <a:pt x="35818" y="175022"/>
                </a:cubicBezTo>
                <a:cubicBezTo>
                  <a:pt x="34131" y="182761"/>
                  <a:pt x="39737" y="190450"/>
                  <a:pt x="47675" y="190450"/>
                </a:cubicBezTo>
                <a:cubicBezTo>
                  <a:pt x="52884" y="190450"/>
                  <a:pt x="57547" y="186978"/>
                  <a:pt x="58688" y="181868"/>
                </a:cubicBezTo>
                <a:cubicBezTo>
                  <a:pt x="61863" y="167928"/>
                  <a:pt x="63500" y="153690"/>
                  <a:pt x="63500" y="139303"/>
                </a:cubicBezTo>
                <a:lnTo>
                  <a:pt x="63500" y="126950"/>
                </a:lnTo>
                <a:cubicBezTo>
                  <a:pt x="63500" y="113457"/>
                  <a:pt x="67717" y="100955"/>
                  <a:pt x="74861" y="90686"/>
                </a:cubicBezTo>
                <a:cubicBezTo>
                  <a:pt x="78432" y="85527"/>
                  <a:pt x="78829" y="78482"/>
                  <a:pt x="74761" y="73720"/>
                </a:cubicBezTo>
                <a:close/>
                <a:moveTo>
                  <a:pt x="127000" y="79375"/>
                </a:moveTo>
                <a:cubicBezTo>
                  <a:pt x="100707" y="79375"/>
                  <a:pt x="79375" y="100707"/>
                  <a:pt x="79375" y="127000"/>
                </a:cubicBezTo>
                <a:lnTo>
                  <a:pt x="79375" y="139353"/>
                </a:lnTo>
                <a:cubicBezTo>
                  <a:pt x="79375" y="157162"/>
                  <a:pt x="77093" y="174823"/>
                  <a:pt x="72529" y="191988"/>
                </a:cubicBezTo>
                <a:cubicBezTo>
                  <a:pt x="70644" y="199082"/>
                  <a:pt x="75853" y="206375"/>
                  <a:pt x="83195" y="206375"/>
                </a:cubicBezTo>
                <a:cubicBezTo>
                  <a:pt x="87908" y="206375"/>
                  <a:pt x="92075" y="203299"/>
                  <a:pt x="93315" y="198735"/>
                </a:cubicBezTo>
                <a:cubicBezTo>
                  <a:pt x="98524" y="179388"/>
                  <a:pt x="101203" y="159445"/>
                  <a:pt x="101203" y="139353"/>
                </a:cubicBezTo>
                <a:lnTo>
                  <a:pt x="101203" y="127000"/>
                </a:lnTo>
                <a:cubicBezTo>
                  <a:pt x="101203" y="112762"/>
                  <a:pt x="112762" y="101203"/>
                  <a:pt x="127000" y="101203"/>
                </a:cubicBezTo>
                <a:cubicBezTo>
                  <a:pt x="141238" y="101203"/>
                  <a:pt x="152797" y="112762"/>
                  <a:pt x="152797" y="127000"/>
                </a:cubicBezTo>
                <a:lnTo>
                  <a:pt x="152797" y="139353"/>
                </a:lnTo>
                <a:cubicBezTo>
                  <a:pt x="152797" y="157361"/>
                  <a:pt x="151061" y="175270"/>
                  <a:pt x="147638" y="192881"/>
                </a:cubicBezTo>
                <a:cubicBezTo>
                  <a:pt x="146298" y="199777"/>
                  <a:pt x="151457" y="206375"/>
                  <a:pt x="158452" y="206375"/>
                </a:cubicBezTo>
                <a:cubicBezTo>
                  <a:pt x="163513" y="206375"/>
                  <a:pt x="167878" y="202902"/>
                  <a:pt x="168870" y="197941"/>
                </a:cubicBezTo>
                <a:cubicBezTo>
                  <a:pt x="172690" y="178693"/>
                  <a:pt x="174625" y="159097"/>
                  <a:pt x="174625" y="139353"/>
                </a:cubicBezTo>
                <a:lnTo>
                  <a:pt x="174625" y="127000"/>
                </a:lnTo>
                <a:cubicBezTo>
                  <a:pt x="174625" y="100707"/>
                  <a:pt x="153293" y="79375"/>
                  <a:pt x="127000" y="79375"/>
                </a:cubicBezTo>
                <a:close/>
                <a:moveTo>
                  <a:pt x="138906" y="127000"/>
                </a:moveTo>
                <a:cubicBezTo>
                  <a:pt x="138906" y="120402"/>
                  <a:pt x="133598" y="115094"/>
                  <a:pt x="127000" y="115094"/>
                </a:cubicBezTo>
                <a:cubicBezTo>
                  <a:pt x="120402" y="115094"/>
                  <a:pt x="115094" y="120402"/>
                  <a:pt x="115094" y="127000"/>
                </a:cubicBezTo>
                <a:lnTo>
                  <a:pt x="115094" y="139353"/>
                </a:lnTo>
                <a:cubicBezTo>
                  <a:pt x="115094" y="169069"/>
                  <a:pt x="109637" y="198537"/>
                  <a:pt x="98971" y="226268"/>
                </a:cubicBezTo>
                <a:lnTo>
                  <a:pt x="96044" y="233859"/>
                </a:lnTo>
                <a:cubicBezTo>
                  <a:pt x="93662" y="240010"/>
                  <a:pt x="96738" y="246906"/>
                  <a:pt x="102890" y="249237"/>
                </a:cubicBezTo>
                <a:cubicBezTo>
                  <a:pt x="109041" y="251569"/>
                  <a:pt x="115937" y="248543"/>
                  <a:pt x="118269" y="242391"/>
                </a:cubicBezTo>
                <a:lnTo>
                  <a:pt x="121196" y="234801"/>
                </a:lnTo>
                <a:cubicBezTo>
                  <a:pt x="132904" y="204341"/>
                  <a:pt x="138906" y="171996"/>
                  <a:pt x="138906" y="139353"/>
                </a:cubicBezTo>
                <a:lnTo>
                  <a:pt x="138906" y="127000"/>
                </a:lnTo>
                <a:close/>
              </a:path>
            </a:pathLst>
          </a:custGeom>
          <a:solidFill>
            <a:srgbClr val="C5A575"/>
          </a:solidFill>
          <a:ln/>
        </p:spPr>
      </p:sp>
      <p:sp>
        <p:nvSpPr>
          <p:cNvPr id="10" name="Text 8"/>
          <p:cNvSpPr/>
          <p:nvPr/>
        </p:nvSpPr>
        <p:spPr>
          <a:xfrm>
            <a:off x="1533676" y="3013224"/>
            <a:ext cx="29845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Génération de l'ID</a:t>
            </a:r>
            <a:endParaRPr lang="en-US" sz="1600" dirty="0"/>
          </a:p>
        </p:txBody>
      </p:sp>
      <p:sp>
        <p:nvSpPr>
          <p:cNvPr id="11" name="Shape 9"/>
          <p:cNvSpPr/>
          <p:nvPr/>
        </p:nvSpPr>
        <p:spPr>
          <a:xfrm>
            <a:off x="783771" y="3724424"/>
            <a:ext cx="6958995" cy="1371600"/>
          </a:xfrm>
          <a:custGeom>
            <a:avLst/>
            <a:gdLst/>
            <a:ahLst/>
            <a:cxnLst/>
            <a:rect l="l" t="t" r="r" b="b"/>
            <a:pathLst>
              <a:path w="6958995" h="1371600">
                <a:moveTo>
                  <a:pt x="24190" y="0"/>
                </a:moveTo>
                <a:lnTo>
                  <a:pt x="6908191" y="0"/>
                </a:lnTo>
                <a:cubicBezTo>
                  <a:pt x="6936249" y="0"/>
                  <a:pt x="6958995" y="22746"/>
                  <a:pt x="6958995" y="50804"/>
                </a:cubicBezTo>
                <a:lnTo>
                  <a:pt x="6958995" y="1320796"/>
                </a:lnTo>
                <a:cubicBezTo>
                  <a:pt x="6958995" y="1348854"/>
                  <a:pt x="6936249" y="1371600"/>
                  <a:pt x="6908191" y="1371600"/>
                </a:cubicBezTo>
                <a:lnTo>
                  <a:pt x="24190" y="1371600"/>
                </a:lnTo>
                <a:cubicBezTo>
                  <a:pt x="10830" y="1371600"/>
                  <a:pt x="0" y="1360770"/>
                  <a:pt x="0" y="1347410"/>
                </a:cubicBezTo>
                <a:lnTo>
                  <a:pt x="0" y="24190"/>
                </a:lnTo>
                <a:cubicBezTo>
                  <a:pt x="0" y="10839"/>
                  <a:pt x="10839" y="0"/>
                  <a:pt x="24190" y="0"/>
                </a:cubicBezTo>
                <a:close/>
              </a:path>
            </a:pathLst>
          </a:custGeom>
          <a:solidFill>
            <a:srgbClr val="C5A575">
              <a:alpha val="10196"/>
            </a:srgbClr>
          </a:solidFill>
          <a:ln/>
        </p:spPr>
      </p:sp>
      <p:sp>
        <p:nvSpPr>
          <p:cNvPr id="12" name="Shape 10"/>
          <p:cNvSpPr/>
          <p:nvPr/>
        </p:nvSpPr>
        <p:spPr>
          <a:xfrm>
            <a:off x="783771" y="3724424"/>
            <a:ext cx="24190" cy="1371600"/>
          </a:xfrm>
          <a:custGeom>
            <a:avLst/>
            <a:gdLst/>
            <a:ahLst/>
            <a:cxnLst/>
            <a:rect l="l" t="t" r="r" b="b"/>
            <a:pathLst>
              <a:path w="24190" h="1371600">
                <a:moveTo>
                  <a:pt x="24190" y="0"/>
                </a:moveTo>
                <a:lnTo>
                  <a:pt x="24190" y="0"/>
                </a:lnTo>
                <a:lnTo>
                  <a:pt x="24190" y="1371600"/>
                </a:lnTo>
                <a:lnTo>
                  <a:pt x="24190" y="1371600"/>
                </a:lnTo>
                <a:cubicBezTo>
                  <a:pt x="10830" y="1371600"/>
                  <a:pt x="0" y="1360770"/>
                  <a:pt x="0" y="1347410"/>
                </a:cubicBezTo>
                <a:lnTo>
                  <a:pt x="0" y="24190"/>
                </a:lnTo>
                <a:cubicBezTo>
                  <a:pt x="0" y="10839"/>
                  <a:pt x="10839" y="0"/>
                  <a:pt x="24190" y="0"/>
                </a:cubicBezTo>
                <a:close/>
              </a:path>
            </a:pathLst>
          </a:custGeom>
          <a:solidFill>
            <a:srgbClr val="C5A575"/>
          </a:solidFill>
          <a:ln/>
        </p:spPr>
      </p:sp>
      <p:sp>
        <p:nvSpPr>
          <p:cNvPr id="13" name="Text 11"/>
          <p:cNvSpPr/>
          <p:nvPr/>
        </p:nvSpPr>
        <p:spPr>
          <a:xfrm>
            <a:off x="948267" y="3876824"/>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Principe</a:t>
            </a:r>
            <a:endParaRPr lang="en-US" sz="1600" dirty="0"/>
          </a:p>
        </p:txBody>
      </p:sp>
      <p:sp>
        <p:nvSpPr>
          <p:cNvPr id="14" name="Text 12"/>
          <p:cNvSpPr/>
          <p:nvPr/>
        </p:nvSpPr>
        <p:spPr>
          <a:xfrm>
            <a:off x="948267" y="4283224"/>
            <a:ext cx="67437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L'ID de la transaction est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généré par le Royaume Retail</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(l'émetteur), pas par la Factory.</a:t>
            </a:r>
            <a:endParaRPr lang="en-US" sz="1600" dirty="0"/>
          </a:p>
        </p:txBody>
      </p:sp>
      <p:sp>
        <p:nvSpPr>
          <p:cNvPr id="15" name="Shape 13"/>
          <p:cNvSpPr/>
          <p:nvPr/>
        </p:nvSpPr>
        <p:spPr>
          <a:xfrm>
            <a:off x="771676" y="5248424"/>
            <a:ext cx="6959600" cy="1473200"/>
          </a:xfrm>
          <a:custGeom>
            <a:avLst/>
            <a:gdLst/>
            <a:ahLst/>
            <a:cxnLst/>
            <a:rect l="l" t="t" r="r" b="b"/>
            <a:pathLst>
              <a:path w="6959600" h="1473200">
                <a:moveTo>
                  <a:pt x="50796" y="0"/>
                </a:moveTo>
                <a:lnTo>
                  <a:pt x="6908804" y="0"/>
                </a:lnTo>
                <a:cubicBezTo>
                  <a:pt x="6936858" y="0"/>
                  <a:pt x="6959600" y="22742"/>
                  <a:pt x="6959600" y="50796"/>
                </a:cubicBezTo>
                <a:lnTo>
                  <a:pt x="6959600" y="1422404"/>
                </a:lnTo>
                <a:cubicBezTo>
                  <a:pt x="6959600" y="1450458"/>
                  <a:pt x="6936858" y="1473200"/>
                  <a:pt x="6908804" y="1473200"/>
                </a:cubicBezTo>
                <a:lnTo>
                  <a:pt x="50796" y="1473200"/>
                </a:lnTo>
                <a:cubicBezTo>
                  <a:pt x="22742" y="1473200"/>
                  <a:pt x="0" y="1450458"/>
                  <a:pt x="0" y="1422404"/>
                </a:cubicBezTo>
                <a:lnTo>
                  <a:pt x="0" y="50796"/>
                </a:lnTo>
                <a:cubicBezTo>
                  <a:pt x="0" y="22761"/>
                  <a:pt x="22761" y="0"/>
                  <a:pt x="50796" y="0"/>
                </a:cubicBezTo>
                <a:close/>
              </a:path>
            </a:pathLst>
          </a:custGeom>
          <a:solidFill>
            <a:srgbClr val="1A1D24">
              <a:alpha val="50196"/>
            </a:srgbClr>
          </a:solidFill>
          <a:ln/>
        </p:spPr>
      </p:sp>
      <p:sp>
        <p:nvSpPr>
          <p:cNvPr id="16" name="Text 14"/>
          <p:cNvSpPr/>
          <p:nvPr/>
        </p:nvSpPr>
        <p:spPr>
          <a:xfrm>
            <a:off x="924076" y="540082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Format Recommandé</a:t>
            </a:r>
            <a:endParaRPr lang="en-US" sz="1600" dirty="0"/>
          </a:p>
        </p:txBody>
      </p:sp>
      <p:sp>
        <p:nvSpPr>
          <p:cNvPr id="17" name="Shape 15"/>
          <p:cNvSpPr/>
          <p:nvPr/>
        </p:nvSpPr>
        <p:spPr>
          <a:xfrm>
            <a:off x="924076" y="5807224"/>
            <a:ext cx="6654800" cy="762000"/>
          </a:xfrm>
          <a:custGeom>
            <a:avLst/>
            <a:gdLst/>
            <a:ahLst/>
            <a:cxnLst/>
            <a:rect l="l" t="t" r="r" b="b"/>
            <a:pathLst>
              <a:path w="6654800" h="762000">
                <a:moveTo>
                  <a:pt x="50803" y="0"/>
                </a:moveTo>
                <a:lnTo>
                  <a:pt x="6603997" y="0"/>
                </a:lnTo>
                <a:cubicBezTo>
                  <a:pt x="6632055" y="0"/>
                  <a:pt x="6654800" y="22745"/>
                  <a:pt x="6654800" y="50803"/>
                </a:cubicBezTo>
                <a:lnTo>
                  <a:pt x="6654800" y="711197"/>
                </a:lnTo>
                <a:cubicBezTo>
                  <a:pt x="6654800" y="739255"/>
                  <a:pt x="6632055" y="762000"/>
                  <a:pt x="6603997" y="762000"/>
                </a:cubicBezTo>
                <a:lnTo>
                  <a:pt x="50803" y="762000"/>
                </a:lnTo>
                <a:cubicBezTo>
                  <a:pt x="22745" y="762000"/>
                  <a:pt x="0" y="739255"/>
                  <a:pt x="0" y="711197"/>
                </a:cubicBezTo>
                <a:lnTo>
                  <a:pt x="0" y="50803"/>
                </a:lnTo>
                <a:cubicBezTo>
                  <a:pt x="0" y="22764"/>
                  <a:pt x="22764" y="0"/>
                  <a:pt x="50803" y="0"/>
                </a:cubicBezTo>
                <a:close/>
              </a:path>
            </a:pathLst>
          </a:custGeom>
          <a:solidFill>
            <a:srgbClr val="3A5A78">
              <a:alpha val="20000"/>
            </a:srgbClr>
          </a:solidFill>
          <a:ln/>
        </p:spPr>
      </p:sp>
      <p:sp>
        <p:nvSpPr>
          <p:cNvPr id="18" name="Text 16"/>
          <p:cNvSpPr/>
          <p:nvPr/>
        </p:nvSpPr>
        <p:spPr>
          <a:xfrm>
            <a:off x="1025676" y="5908824"/>
            <a:ext cx="6540500" cy="254000"/>
          </a:xfrm>
          <a:prstGeom prst="rect">
            <a:avLst/>
          </a:prstGeom>
          <a:noFill/>
          <a:ln/>
        </p:spPr>
        <p:txBody>
          <a:bodyPr wrap="square" lIns="0" tIns="0" rIns="0" bIns="0" rtlCol="0" anchor="ctr"/>
          <a:lstStyle/>
          <a:p>
            <a:pPr>
              <a:lnSpc>
                <a:spcPct val="120000"/>
              </a:lnSpc>
            </a:pPr>
            <a:r>
              <a:rPr lang="en-US" sz="1400" dirty="0">
                <a:solidFill>
                  <a:srgbClr val="C5A575"/>
                </a:solidFill>
                <a:latin typeface="MiSans" pitchFamily="34" charset="0"/>
                <a:ea typeface="MiSans" pitchFamily="34" charset="-122"/>
                <a:cs typeface="MiSans" pitchFamily="34" charset="-120"/>
              </a:rPr>
              <a:t>{country}-{type}-{uuid}</a:t>
            </a:r>
            <a:endParaRPr lang="en-US" sz="1600" dirty="0"/>
          </a:p>
        </p:txBody>
      </p:sp>
      <p:sp>
        <p:nvSpPr>
          <p:cNvPr id="19" name="Text 17"/>
          <p:cNvSpPr/>
          <p:nvPr/>
        </p:nvSpPr>
        <p:spPr>
          <a:xfrm>
            <a:off x="1025676" y="6213624"/>
            <a:ext cx="6540500" cy="254000"/>
          </a:xfrm>
          <a:prstGeom prst="rect">
            <a:avLst/>
          </a:prstGeom>
          <a:noFill/>
          <a:ln/>
        </p:spPr>
        <p:txBody>
          <a:bodyPr wrap="square" lIns="0" tIns="0" rIns="0" bIns="0" rtlCol="0" anchor="ctr"/>
          <a:lstStyle/>
          <a:p>
            <a:pPr>
              <a:lnSpc>
                <a:spcPct val="120000"/>
              </a:lnSpc>
            </a:pPr>
            <a:r>
              <a:rPr lang="en-US" sz="1400" dirty="0">
                <a:solidFill>
                  <a:srgbClr val="8C96A6"/>
                </a:solidFill>
                <a:latin typeface="MiSans" pitchFamily="34" charset="0"/>
                <a:ea typeface="MiSans" pitchFamily="34" charset="-122"/>
                <a:cs typeface="MiSans" pitchFamily="34" charset="-120"/>
              </a:rPr>
              <a:t>Ex: BE-TX-998877</a:t>
            </a:r>
            <a:endParaRPr lang="en-US" sz="1600" dirty="0"/>
          </a:p>
        </p:txBody>
      </p:sp>
      <p:sp>
        <p:nvSpPr>
          <p:cNvPr id="20" name="Shape 18"/>
          <p:cNvSpPr/>
          <p:nvPr/>
        </p:nvSpPr>
        <p:spPr>
          <a:xfrm>
            <a:off x="809776" y="692482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1" name="Text 19"/>
          <p:cNvSpPr/>
          <p:nvPr/>
        </p:nvSpPr>
        <p:spPr>
          <a:xfrm>
            <a:off x="1127276" y="6874024"/>
            <a:ext cx="34671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Unicité garantie (UUID + préfixe pays)</a:t>
            </a:r>
            <a:endParaRPr lang="en-US" sz="1600" dirty="0"/>
          </a:p>
        </p:txBody>
      </p:sp>
      <p:sp>
        <p:nvSpPr>
          <p:cNvPr id="22" name="Shape 20"/>
          <p:cNvSpPr/>
          <p:nvPr/>
        </p:nvSpPr>
        <p:spPr>
          <a:xfrm>
            <a:off x="809776" y="7280424"/>
            <a:ext cx="177800" cy="203200"/>
          </a:xfrm>
          <a:custGeom>
            <a:avLst/>
            <a:gdLst/>
            <a:ahLst/>
            <a:cxnLst/>
            <a:rect l="l" t="t" r="r" b="b"/>
            <a:pathLst>
              <a:path w="177800" h="203200">
                <a:moveTo>
                  <a:pt x="172561" y="27821"/>
                </a:moveTo>
                <a:cubicBezTo>
                  <a:pt x="178237" y="31948"/>
                  <a:pt x="179507" y="39886"/>
                  <a:pt x="175379" y="45561"/>
                </a:cubicBezTo>
                <a:lnTo>
                  <a:pt x="73779" y="185261"/>
                </a:lnTo>
                <a:cubicBezTo>
                  <a:pt x="71596" y="188278"/>
                  <a:pt x="68223" y="190143"/>
                  <a:pt x="64492" y="190460"/>
                </a:cubicBezTo>
                <a:cubicBezTo>
                  <a:pt x="60762" y="190778"/>
                  <a:pt x="57150" y="189389"/>
                  <a:pt x="54531" y="186769"/>
                </a:cubicBezTo>
                <a:lnTo>
                  <a:pt x="3731" y="135969"/>
                </a:lnTo>
                <a:cubicBezTo>
                  <a:pt x="-1230" y="131008"/>
                  <a:pt x="-1230" y="122952"/>
                  <a:pt x="3731" y="117991"/>
                </a:cubicBezTo>
                <a:cubicBezTo>
                  <a:pt x="8692" y="113030"/>
                  <a:pt x="16748" y="113030"/>
                  <a:pt x="21709" y="117991"/>
                </a:cubicBezTo>
                <a:lnTo>
                  <a:pt x="61992" y="158274"/>
                </a:lnTo>
                <a:lnTo>
                  <a:pt x="154861" y="30599"/>
                </a:lnTo>
                <a:cubicBezTo>
                  <a:pt x="158988" y="24924"/>
                  <a:pt x="166926" y="23654"/>
                  <a:pt x="172601" y="27781"/>
                </a:cubicBezTo>
                <a:close/>
              </a:path>
            </a:pathLst>
          </a:custGeom>
          <a:solidFill>
            <a:srgbClr val="C5A575"/>
          </a:solidFill>
          <a:ln/>
        </p:spPr>
      </p:sp>
      <p:sp>
        <p:nvSpPr>
          <p:cNvPr id="23" name="Text 21"/>
          <p:cNvSpPr/>
          <p:nvPr/>
        </p:nvSpPr>
        <p:spPr>
          <a:xfrm>
            <a:off x="1127276" y="7229624"/>
            <a:ext cx="31115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Traçabilité (pays d'origine visible)</a:t>
            </a:r>
            <a:endParaRPr lang="en-US" sz="1600" dirty="0"/>
          </a:p>
        </p:txBody>
      </p:sp>
      <p:sp>
        <p:nvSpPr>
          <p:cNvPr id="24" name="Shape 22"/>
          <p:cNvSpPr/>
          <p:nvPr/>
        </p:nvSpPr>
        <p:spPr>
          <a:xfrm>
            <a:off x="8259838" y="2652788"/>
            <a:ext cx="7477276" cy="5140476"/>
          </a:xfrm>
          <a:custGeom>
            <a:avLst/>
            <a:gdLst/>
            <a:ahLst/>
            <a:cxnLst/>
            <a:rect l="l" t="t" r="r" b="b"/>
            <a:pathLst>
              <a:path w="7477276" h="5140476">
                <a:moveTo>
                  <a:pt x="101576" y="0"/>
                </a:moveTo>
                <a:lnTo>
                  <a:pt x="7375700" y="0"/>
                </a:lnTo>
                <a:cubicBezTo>
                  <a:pt x="7431799" y="0"/>
                  <a:pt x="7477276" y="45477"/>
                  <a:pt x="7477276" y="101576"/>
                </a:cubicBezTo>
                <a:lnTo>
                  <a:pt x="7477276" y="5038900"/>
                </a:lnTo>
                <a:cubicBezTo>
                  <a:pt x="7477276" y="5094999"/>
                  <a:pt x="7431799" y="5140476"/>
                  <a:pt x="7375700" y="5140476"/>
                </a:cubicBezTo>
                <a:lnTo>
                  <a:pt x="101576" y="5140476"/>
                </a:lnTo>
                <a:cubicBezTo>
                  <a:pt x="45477" y="5140476"/>
                  <a:pt x="0" y="5094999"/>
                  <a:pt x="0" y="5038900"/>
                </a:cubicBezTo>
                <a:lnTo>
                  <a:pt x="0" y="101576"/>
                </a:lnTo>
                <a:cubicBezTo>
                  <a:pt x="0" y="45515"/>
                  <a:pt x="45515" y="0"/>
                  <a:pt x="101576" y="0"/>
                </a:cubicBezTo>
                <a:close/>
              </a:path>
            </a:pathLst>
          </a:custGeom>
          <a:solidFill>
            <a:srgbClr val="2D313A">
              <a:alpha val="50196"/>
            </a:srgbClr>
          </a:solidFill>
          <a:ln w="9676">
            <a:solidFill>
              <a:srgbClr val="C5A575">
                <a:alpha val="30196"/>
              </a:srgbClr>
            </a:solidFill>
            <a:prstDash val="solid"/>
          </a:ln>
        </p:spPr>
      </p:sp>
      <p:sp>
        <p:nvSpPr>
          <p:cNvPr id="25" name="Shape 23"/>
          <p:cNvSpPr/>
          <p:nvPr/>
        </p:nvSpPr>
        <p:spPr>
          <a:xfrm>
            <a:off x="8518676" y="2911624"/>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5A575">
              <a:alpha val="30196"/>
            </a:srgbClr>
          </a:solidFill>
          <a:ln/>
        </p:spPr>
      </p:sp>
      <p:sp>
        <p:nvSpPr>
          <p:cNvPr id="26" name="Shape 24"/>
          <p:cNvSpPr/>
          <p:nvPr/>
        </p:nvSpPr>
        <p:spPr>
          <a:xfrm>
            <a:off x="8696476" y="3089424"/>
            <a:ext cx="254000" cy="254000"/>
          </a:xfrm>
          <a:custGeom>
            <a:avLst/>
            <a:gdLst/>
            <a:ahLst/>
            <a:cxnLst/>
            <a:rect l="l" t="t" r="r" b="b"/>
            <a:pathLst>
              <a:path w="254000" h="254000">
                <a:moveTo>
                  <a:pt x="242094" y="95250"/>
                </a:moveTo>
                <a:lnTo>
                  <a:pt x="170656" y="95250"/>
                </a:lnTo>
                <a:cubicBezTo>
                  <a:pt x="165844" y="95250"/>
                  <a:pt x="161479" y="92373"/>
                  <a:pt x="159643" y="87908"/>
                </a:cubicBezTo>
                <a:cubicBezTo>
                  <a:pt x="157807" y="83443"/>
                  <a:pt x="158800" y="78333"/>
                  <a:pt x="162223" y="74910"/>
                </a:cubicBezTo>
                <a:lnTo>
                  <a:pt x="185390" y="51743"/>
                </a:lnTo>
                <a:cubicBezTo>
                  <a:pt x="148034" y="22671"/>
                  <a:pt x="93960" y="25301"/>
                  <a:pt x="59630" y="59630"/>
                </a:cubicBezTo>
                <a:cubicBezTo>
                  <a:pt x="22423" y="96837"/>
                  <a:pt x="22423" y="157113"/>
                  <a:pt x="59630" y="194320"/>
                </a:cubicBezTo>
                <a:cubicBezTo>
                  <a:pt x="96837" y="231527"/>
                  <a:pt x="157113" y="231527"/>
                  <a:pt x="194320" y="194320"/>
                </a:cubicBezTo>
                <a:cubicBezTo>
                  <a:pt x="198388" y="190252"/>
                  <a:pt x="202009" y="185936"/>
                  <a:pt x="205184" y="181372"/>
                </a:cubicBezTo>
                <a:cubicBezTo>
                  <a:pt x="210195" y="174179"/>
                  <a:pt x="220117" y="172442"/>
                  <a:pt x="227310" y="177453"/>
                </a:cubicBezTo>
                <a:cubicBezTo>
                  <a:pt x="234504" y="182463"/>
                  <a:pt x="236240" y="192385"/>
                  <a:pt x="231229" y="199579"/>
                </a:cubicBezTo>
                <a:cubicBezTo>
                  <a:pt x="227012" y="205631"/>
                  <a:pt x="222200" y="211386"/>
                  <a:pt x="216793" y="216793"/>
                </a:cubicBezTo>
                <a:cubicBezTo>
                  <a:pt x="167184" y="266402"/>
                  <a:pt x="86767" y="266402"/>
                  <a:pt x="37207" y="216793"/>
                </a:cubicBezTo>
                <a:cubicBezTo>
                  <a:pt x="-12353" y="167184"/>
                  <a:pt x="-12402" y="86816"/>
                  <a:pt x="37207" y="37207"/>
                </a:cubicBezTo>
                <a:cubicBezTo>
                  <a:pt x="83989" y="-9575"/>
                  <a:pt x="158105" y="-12204"/>
                  <a:pt x="208012" y="29170"/>
                </a:cubicBezTo>
                <a:lnTo>
                  <a:pt x="233660" y="3473"/>
                </a:lnTo>
                <a:cubicBezTo>
                  <a:pt x="237083" y="50"/>
                  <a:pt x="242193" y="-943"/>
                  <a:pt x="246658" y="893"/>
                </a:cubicBezTo>
                <a:cubicBezTo>
                  <a:pt x="251123" y="2729"/>
                  <a:pt x="254000" y="7094"/>
                  <a:pt x="254000" y="11906"/>
                </a:cubicBezTo>
                <a:lnTo>
                  <a:pt x="254000" y="83344"/>
                </a:lnTo>
                <a:cubicBezTo>
                  <a:pt x="254000" y="89942"/>
                  <a:pt x="248692" y="95250"/>
                  <a:pt x="242094" y="95250"/>
                </a:cubicBezTo>
                <a:close/>
              </a:path>
            </a:pathLst>
          </a:custGeom>
          <a:solidFill>
            <a:srgbClr val="C5A575"/>
          </a:solidFill>
          <a:ln/>
        </p:spPr>
      </p:sp>
      <p:sp>
        <p:nvSpPr>
          <p:cNvPr id="27" name="Text 25"/>
          <p:cNvSpPr/>
          <p:nvPr/>
        </p:nvSpPr>
        <p:spPr>
          <a:xfrm>
            <a:off x="9280676" y="3013224"/>
            <a:ext cx="3708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Idempotence en Action</a:t>
            </a:r>
            <a:endParaRPr lang="en-US" sz="1600" dirty="0"/>
          </a:p>
        </p:txBody>
      </p:sp>
      <p:sp>
        <p:nvSpPr>
          <p:cNvPr id="28" name="Shape 26"/>
          <p:cNvSpPr/>
          <p:nvPr/>
        </p:nvSpPr>
        <p:spPr>
          <a:xfrm>
            <a:off x="8518676" y="3724424"/>
            <a:ext cx="6959600" cy="1041400"/>
          </a:xfrm>
          <a:custGeom>
            <a:avLst/>
            <a:gdLst/>
            <a:ahLst/>
            <a:cxnLst/>
            <a:rect l="l" t="t" r="r" b="b"/>
            <a:pathLst>
              <a:path w="6959600" h="1041400">
                <a:moveTo>
                  <a:pt x="50799" y="0"/>
                </a:moveTo>
                <a:lnTo>
                  <a:pt x="6908801" y="0"/>
                </a:lnTo>
                <a:cubicBezTo>
                  <a:pt x="6936856" y="0"/>
                  <a:pt x="6959600" y="22744"/>
                  <a:pt x="6959600" y="50799"/>
                </a:cubicBezTo>
                <a:lnTo>
                  <a:pt x="6959600" y="990601"/>
                </a:lnTo>
                <a:cubicBezTo>
                  <a:pt x="6959600" y="1018656"/>
                  <a:pt x="6936856" y="1041400"/>
                  <a:pt x="6908801" y="1041400"/>
                </a:cubicBezTo>
                <a:lnTo>
                  <a:pt x="50799" y="1041400"/>
                </a:lnTo>
                <a:cubicBezTo>
                  <a:pt x="22744" y="1041400"/>
                  <a:pt x="0" y="1018656"/>
                  <a:pt x="0" y="990601"/>
                </a:cubicBezTo>
                <a:lnTo>
                  <a:pt x="0" y="50799"/>
                </a:lnTo>
                <a:cubicBezTo>
                  <a:pt x="0" y="22762"/>
                  <a:pt x="22762" y="0"/>
                  <a:pt x="50799" y="0"/>
                </a:cubicBezTo>
                <a:close/>
              </a:path>
            </a:pathLst>
          </a:custGeom>
          <a:solidFill>
            <a:srgbClr val="1A1D24">
              <a:alpha val="50196"/>
            </a:srgbClr>
          </a:solidFill>
          <a:ln/>
        </p:spPr>
      </p:sp>
      <p:sp>
        <p:nvSpPr>
          <p:cNvPr id="29" name="Text 27"/>
          <p:cNvSpPr/>
          <p:nvPr/>
        </p:nvSpPr>
        <p:spPr>
          <a:xfrm>
            <a:off x="8671076" y="3876824"/>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Scénario de Retry</a:t>
            </a:r>
            <a:endParaRPr lang="en-US" sz="1600" dirty="0"/>
          </a:p>
        </p:txBody>
      </p:sp>
      <p:sp>
        <p:nvSpPr>
          <p:cNvPr id="30" name="Text 28"/>
          <p:cNvSpPr/>
          <p:nvPr/>
        </p:nvSpPr>
        <p:spPr>
          <a:xfrm>
            <a:off x="8671076" y="4283224"/>
            <a:ext cx="6756400" cy="3302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La Belgique renvoie le message par erreur (timeout, retry automatique...).</a:t>
            </a:r>
            <a:endParaRPr lang="en-US" sz="1600" dirty="0"/>
          </a:p>
        </p:txBody>
      </p:sp>
      <p:sp>
        <p:nvSpPr>
          <p:cNvPr id="31" name="Shape 29"/>
          <p:cNvSpPr/>
          <p:nvPr/>
        </p:nvSpPr>
        <p:spPr>
          <a:xfrm>
            <a:off x="8530771" y="4918224"/>
            <a:ext cx="6958995" cy="1727200"/>
          </a:xfrm>
          <a:custGeom>
            <a:avLst/>
            <a:gdLst/>
            <a:ahLst/>
            <a:cxnLst/>
            <a:rect l="l" t="t" r="r" b="b"/>
            <a:pathLst>
              <a:path w="6958995" h="1727200">
                <a:moveTo>
                  <a:pt x="24190" y="0"/>
                </a:moveTo>
                <a:lnTo>
                  <a:pt x="6908198" y="0"/>
                </a:lnTo>
                <a:cubicBezTo>
                  <a:pt x="6936253" y="0"/>
                  <a:pt x="6958995" y="22743"/>
                  <a:pt x="6958995" y="50797"/>
                </a:cubicBezTo>
                <a:lnTo>
                  <a:pt x="6958995" y="1676403"/>
                </a:lnTo>
                <a:cubicBezTo>
                  <a:pt x="6958995" y="1704457"/>
                  <a:pt x="6936253" y="1727200"/>
                  <a:pt x="6908198" y="1727200"/>
                </a:cubicBezTo>
                <a:lnTo>
                  <a:pt x="24190" y="1727200"/>
                </a:lnTo>
                <a:cubicBezTo>
                  <a:pt x="10830" y="1727200"/>
                  <a:pt x="0" y="1716370"/>
                  <a:pt x="0" y="1703010"/>
                </a:cubicBezTo>
                <a:lnTo>
                  <a:pt x="0" y="24190"/>
                </a:lnTo>
                <a:cubicBezTo>
                  <a:pt x="0" y="10839"/>
                  <a:pt x="10839" y="0"/>
                  <a:pt x="24190" y="0"/>
                </a:cubicBezTo>
                <a:close/>
              </a:path>
            </a:pathLst>
          </a:custGeom>
          <a:solidFill>
            <a:srgbClr val="C5A575">
              <a:alpha val="10196"/>
            </a:srgbClr>
          </a:solidFill>
          <a:ln/>
        </p:spPr>
      </p:sp>
      <p:sp>
        <p:nvSpPr>
          <p:cNvPr id="32" name="Shape 30"/>
          <p:cNvSpPr/>
          <p:nvPr/>
        </p:nvSpPr>
        <p:spPr>
          <a:xfrm>
            <a:off x="8530771" y="4918224"/>
            <a:ext cx="24190" cy="1727200"/>
          </a:xfrm>
          <a:custGeom>
            <a:avLst/>
            <a:gdLst/>
            <a:ahLst/>
            <a:cxnLst/>
            <a:rect l="l" t="t" r="r" b="b"/>
            <a:pathLst>
              <a:path w="24190" h="1727200">
                <a:moveTo>
                  <a:pt x="24190" y="0"/>
                </a:moveTo>
                <a:lnTo>
                  <a:pt x="24190" y="0"/>
                </a:lnTo>
                <a:lnTo>
                  <a:pt x="24190" y="1727200"/>
                </a:lnTo>
                <a:lnTo>
                  <a:pt x="24190" y="1727200"/>
                </a:lnTo>
                <a:cubicBezTo>
                  <a:pt x="10830" y="1727200"/>
                  <a:pt x="0" y="1716370"/>
                  <a:pt x="0" y="1703010"/>
                </a:cubicBezTo>
                <a:lnTo>
                  <a:pt x="0" y="24190"/>
                </a:lnTo>
                <a:cubicBezTo>
                  <a:pt x="0" y="10839"/>
                  <a:pt x="10839" y="0"/>
                  <a:pt x="24190" y="0"/>
                </a:cubicBezTo>
                <a:close/>
              </a:path>
            </a:pathLst>
          </a:custGeom>
          <a:solidFill>
            <a:srgbClr val="C5A575"/>
          </a:solidFill>
          <a:ln/>
        </p:spPr>
      </p:sp>
      <p:sp>
        <p:nvSpPr>
          <p:cNvPr id="33" name="Text 31"/>
          <p:cNvSpPr/>
          <p:nvPr/>
        </p:nvSpPr>
        <p:spPr>
          <a:xfrm>
            <a:off x="8695267" y="5070624"/>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Comportement de la Factory</a:t>
            </a:r>
            <a:endParaRPr lang="en-US" sz="1600" dirty="0"/>
          </a:p>
        </p:txBody>
      </p:sp>
      <p:sp>
        <p:nvSpPr>
          <p:cNvPr id="34" name="Shape 32"/>
          <p:cNvSpPr/>
          <p:nvPr/>
        </p:nvSpPr>
        <p:spPr>
          <a:xfrm>
            <a:off x="8720667" y="55278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5" name="Text 33"/>
          <p:cNvSpPr/>
          <p:nvPr/>
        </p:nvSpPr>
        <p:spPr>
          <a:xfrm>
            <a:off x="9050867" y="5477024"/>
            <a:ext cx="30353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Vérifie si l'ID existe dans sa base</a:t>
            </a:r>
            <a:endParaRPr lang="en-US" sz="1600" dirty="0"/>
          </a:p>
        </p:txBody>
      </p:sp>
      <p:sp>
        <p:nvSpPr>
          <p:cNvPr id="36" name="Shape 34"/>
          <p:cNvSpPr/>
          <p:nvPr/>
        </p:nvSpPr>
        <p:spPr>
          <a:xfrm>
            <a:off x="8720667" y="58834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7" name="Text 35"/>
          <p:cNvSpPr/>
          <p:nvPr/>
        </p:nvSpPr>
        <p:spPr>
          <a:xfrm>
            <a:off x="9050867" y="5832624"/>
            <a:ext cx="44704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Si OUI → renvoie l'ancien statut sans ré-exécuter</a:t>
            </a:r>
            <a:endParaRPr lang="en-US" sz="1600" dirty="0"/>
          </a:p>
        </p:txBody>
      </p:sp>
      <p:sp>
        <p:nvSpPr>
          <p:cNvPr id="38" name="Shape 36"/>
          <p:cNvSpPr/>
          <p:nvPr/>
        </p:nvSpPr>
        <p:spPr>
          <a:xfrm>
            <a:off x="8720667" y="6239024"/>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9" name="Text 37"/>
          <p:cNvSpPr/>
          <p:nvPr/>
        </p:nvSpPr>
        <p:spPr>
          <a:xfrm>
            <a:off x="9050867" y="6188224"/>
            <a:ext cx="2781300" cy="304800"/>
          </a:xfrm>
          <a:prstGeom prst="rect">
            <a:avLst/>
          </a:prstGeom>
          <a:noFill/>
          <a:ln/>
        </p:spPr>
        <p:txBody>
          <a:bodyPr wrap="square" lIns="0" tIns="0" rIns="0" bIns="0" rtlCol="0" anchor="ctr"/>
          <a:lstStyle/>
          <a:p>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Si NON → traite normalement</a:t>
            </a:r>
            <a:endParaRPr lang="en-US" sz="1600" dirty="0"/>
          </a:p>
        </p:txBody>
      </p:sp>
      <p:sp>
        <p:nvSpPr>
          <p:cNvPr id="40" name="Shape 38"/>
          <p:cNvSpPr/>
          <p:nvPr/>
        </p:nvSpPr>
        <p:spPr>
          <a:xfrm>
            <a:off x="8523514" y="6802662"/>
            <a:ext cx="6956576" cy="619276"/>
          </a:xfrm>
          <a:custGeom>
            <a:avLst/>
            <a:gdLst/>
            <a:ahLst/>
            <a:cxnLst/>
            <a:rect l="l" t="t" r="r" b="b"/>
            <a:pathLst>
              <a:path w="6956576" h="619276">
                <a:moveTo>
                  <a:pt x="50799" y="0"/>
                </a:moveTo>
                <a:lnTo>
                  <a:pt x="6905777" y="0"/>
                </a:lnTo>
                <a:cubicBezTo>
                  <a:pt x="6933833" y="0"/>
                  <a:pt x="6956576" y="22744"/>
                  <a:pt x="6956576" y="50799"/>
                </a:cubicBezTo>
                <a:lnTo>
                  <a:pt x="6956576" y="568477"/>
                </a:lnTo>
                <a:cubicBezTo>
                  <a:pt x="6956576" y="596533"/>
                  <a:pt x="6933833" y="619276"/>
                  <a:pt x="6905777" y="619276"/>
                </a:cubicBezTo>
                <a:lnTo>
                  <a:pt x="50799" y="619276"/>
                </a:lnTo>
                <a:cubicBezTo>
                  <a:pt x="22744" y="619276"/>
                  <a:pt x="0" y="596533"/>
                  <a:pt x="0" y="568477"/>
                </a:cubicBezTo>
                <a:lnTo>
                  <a:pt x="0" y="50799"/>
                </a:lnTo>
                <a:cubicBezTo>
                  <a:pt x="0" y="22762"/>
                  <a:pt x="22762" y="0"/>
                  <a:pt x="50799" y="0"/>
                </a:cubicBezTo>
                <a:close/>
              </a:path>
            </a:pathLst>
          </a:custGeom>
          <a:solidFill>
            <a:srgbClr val="0D542B">
              <a:alpha val="20000"/>
            </a:srgbClr>
          </a:solidFill>
          <a:ln w="9676">
            <a:solidFill>
              <a:srgbClr val="05DF72">
                <a:alpha val="30196"/>
              </a:srgbClr>
            </a:solidFill>
            <a:prstDash val="solid"/>
          </a:ln>
        </p:spPr>
      </p:sp>
      <p:sp>
        <p:nvSpPr>
          <p:cNvPr id="41" name="Shape 39"/>
          <p:cNvSpPr/>
          <p:nvPr/>
        </p:nvSpPr>
        <p:spPr>
          <a:xfrm>
            <a:off x="8706152" y="7013129"/>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135096" y="84415"/>
                </a:moveTo>
                <a:lnTo>
                  <a:pt x="103346" y="135215"/>
                </a:lnTo>
                <a:cubicBezTo>
                  <a:pt x="101679" y="137874"/>
                  <a:pt x="98822" y="139541"/>
                  <a:pt x="95687" y="139700"/>
                </a:cubicBezTo>
                <a:cubicBezTo>
                  <a:pt x="92551" y="139859"/>
                  <a:pt x="89535" y="138430"/>
                  <a:pt x="87670" y="135890"/>
                </a:cubicBezTo>
                <a:lnTo>
                  <a:pt x="68620" y="110490"/>
                </a:lnTo>
                <a:cubicBezTo>
                  <a:pt x="65445" y="106283"/>
                  <a:pt x="66318" y="100330"/>
                  <a:pt x="70525" y="97155"/>
                </a:cubicBezTo>
                <a:cubicBezTo>
                  <a:pt x="74732" y="93980"/>
                  <a:pt x="80685" y="94853"/>
                  <a:pt x="83860" y="99060"/>
                </a:cubicBezTo>
                <a:lnTo>
                  <a:pt x="94575" y="113348"/>
                </a:lnTo>
                <a:lnTo>
                  <a:pt x="118943" y="74335"/>
                </a:lnTo>
                <a:cubicBezTo>
                  <a:pt x="121722" y="69890"/>
                  <a:pt x="127595" y="68501"/>
                  <a:pt x="132080" y="71318"/>
                </a:cubicBezTo>
                <a:cubicBezTo>
                  <a:pt x="136565" y="74136"/>
                  <a:pt x="137914" y="79970"/>
                  <a:pt x="135096" y="84455"/>
                </a:cubicBezTo>
                <a:close/>
              </a:path>
            </a:pathLst>
          </a:custGeom>
          <a:solidFill>
            <a:srgbClr val="05DF72"/>
          </a:solidFill>
          <a:ln/>
        </p:spPr>
      </p:sp>
      <p:sp>
        <p:nvSpPr>
          <p:cNvPr id="42" name="Text 40"/>
          <p:cNvSpPr/>
          <p:nvPr/>
        </p:nvSpPr>
        <p:spPr>
          <a:xfrm>
            <a:off x="9036352" y="6959898"/>
            <a:ext cx="63881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Résultat :</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Aucun double paiement possible</a:t>
            </a:r>
            <a:endParaRPr lang="en-US" sz="1600" dirty="0"/>
          </a:p>
        </p:txBody>
      </p:sp>
      <p:sp>
        <p:nvSpPr>
          <p:cNvPr id="43" name="Shape 41"/>
          <p:cNvSpPr/>
          <p:nvPr/>
        </p:nvSpPr>
        <p:spPr>
          <a:xfrm>
            <a:off x="512838" y="8006136"/>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44" name="Shape 42"/>
          <p:cNvSpPr/>
          <p:nvPr/>
        </p:nvSpPr>
        <p:spPr>
          <a:xfrm>
            <a:off x="771676" y="8379271"/>
            <a:ext cx="381000" cy="381000"/>
          </a:xfrm>
          <a:custGeom>
            <a:avLst/>
            <a:gdLst/>
            <a:ahLst/>
            <a:cxnLst/>
            <a:rect l="l" t="t" r="r" b="b"/>
            <a:pathLst>
              <a:path w="381000" h="381000">
                <a:moveTo>
                  <a:pt x="190500" y="0"/>
                </a:moveTo>
                <a:cubicBezTo>
                  <a:pt x="193923" y="0"/>
                  <a:pt x="197346" y="744"/>
                  <a:pt x="200471" y="2158"/>
                </a:cubicBezTo>
                <a:lnTo>
                  <a:pt x="340668" y="61615"/>
                </a:lnTo>
                <a:cubicBezTo>
                  <a:pt x="357039" y="68535"/>
                  <a:pt x="369243" y="84683"/>
                  <a:pt x="369168" y="104180"/>
                </a:cubicBezTo>
                <a:cubicBezTo>
                  <a:pt x="368796" y="177998"/>
                  <a:pt x="338435" y="313060"/>
                  <a:pt x="210220" y="374452"/>
                </a:cubicBezTo>
                <a:cubicBezTo>
                  <a:pt x="197793" y="380405"/>
                  <a:pt x="183356" y="380405"/>
                  <a:pt x="170929" y="374452"/>
                </a:cubicBezTo>
                <a:cubicBezTo>
                  <a:pt x="42639" y="313060"/>
                  <a:pt x="12353" y="177998"/>
                  <a:pt x="11981" y="104180"/>
                </a:cubicBezTo>
                <a:cubicBezTo>
                  <a:pt x="11906" y="84683"/>
                  <a:pt x="24110" y="68535"/>
                  <a:pt x="40481" y="61615"/>
                </a:cubicBezTo>
                <a:lnTo>
                  <a:pt x="180603" y="2158"/>
                </a:lnTo>
                <a:cubicBezTo>
                  <a:pt x="183728" y="744"/>
                  <a:pt x="187077" y="0"/>
                  <a:pt x="190500" y="0"/>
                </a:cubicBezTo>
                <a:close/>
                <a:moveTo>
                  <a:pt x="190500" y="49709"/>
                </a:moveTo>
                <a:lnTo>
                  <a:pt x="190500" y="331068"/>
                </a:lnTo>
                <a:cubicBezTo>
                  <a:pt x="293191" y="281360"/>
                  <a:pt x="320799" y="171227"/>
                  <a:pt x="321469" y="105296"/>
                </a:cubicBezTo>
                <a:lnTo>
                  <a:pt x="190500" y="49783"/>
                </a:lnTo>
                <a:lnTo>
                  <a:pt x="190500" y="49783"/>
                </a:lnTo>
                <a:close/>
              </a:path>
            </a:pathLst>
          </a:custGeom>
          <a:solidFill>
            <a:srgbClr val="C5A575"/>
          </a:solidFill>
          <a:ln/>
        </p:spPr>
      </p:sp>
      <p:sp>
        <p:nvSpPr>
          <p:cNvPr id="45" name="Text 43"/>
          <p:cNvSpPr/>
          <p:nvPr/>
        </p:nvSpPr>
        <p:spPr>
          <a:xfrm>
            <a:off x="1400326" y="8214171"/>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Garantie Métier</a:t>
            </a:r>
            <a:endParaRPr lang="en-US" sz="1600" dirty="0"/>
          </a:p>
        </p:txBody>
      </p:sp>
      <p:sp>
        <p:nvSpPr>
          <p:cNvPr id="46" name="Text 44"/>
          <p:cNvSpPr/>
          <p:nvPr/>
        </p:nvSpPr>
        <p:spPr>
          <a:xfrm>
            <a:off x="1400326" y="8620571"/>
            <a:ext cx="14236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L'idempotence est la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garantie contre les doubles paiements</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dans un système distribué avec retry automatique.</a:t>
            </a:r>
            <a:endParaRPr lang="en-US" sz="1600" dirty="0"/>
          </a:p>
        </p:txBody>
      </p:sp>
    </p:spTree>
  </p:cSld>
  <p:clrMapOvr>
    <a:masterClrMapping/>
  </p:clrMapOvr>
  <p:transition>
    <p:fade/>
    <p:spd val="med"/>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05 — LES RÈGLES D'OR</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Synthèse : Les Bénéfices de cette Architecture</a:t>
            </a:r>
            <a:endParaRPr lang="en-US" sz="1600" dirty="0"/>
          </a:p>
        </p:txBody>
      </p:sp>
      <p:sp>
        <p:nvSpPr>
          <p:cNvPr id="4" name="Shape 2"/>
          <p:cNvSpPr/>
          <p:nvPr/>
        </p:nvSpPr>
        <p:spPr>
          <a:xfrm>
            <a:off x="532190" y="1625600"/>
            <a:ext cx="15213390" cy="825500"/>
          </a:xfrm>
          <a:custGeom>
            <a:avLst/>
            <a:gdLst/>
            <a:ahLst/>
            <a:cxnLst/>
            <a:rect l="l" t="t" r="r" b="b"/>
            <a:pathLst>
              <a:path w="15213390" h="825500">
                <a:moveTo>
                  <a:pt x="0" y="0"/>
                </a:moveTo>
                <a:lnTo>
                  <a:pt x="15111788" y="0"/>
                </a:lnTo>
                <a:cubicBezTo>
                  <a:pt x="15167901" y="0"/>
                  <a:pt x="15213390" y="45489"/>
                  <a:pt x="15213390" y="101603"/>
                </a:cubicBezTo>
                <a:lnTo>
                  <a:pt x="15213390" y="723897"/>
                </a:lnTo>
                <a:cubicBezTo>
                  <a:pt x="15213390" y="780011"/>
                  <a:pt x="15167901" y="825500"/>
                  <a:pt x="15111788" y="825500"/>
                </a:cubicBezTo>
                <a:lnTo>
                  <a:pt x="0" y="825500"/>
                </a:lnTo>
                <a:lnTo>
                  <a:pt x="0" y="0"/>
                </a:lnTo>
                <a:close/>
              </a:path>
            </a:pathLst>
          </a:custGeom>
          <a:solidFill>
            <a:srgbClr val="3A5A78">
              <a:alpha val="10196"/>
            </a:srgbClr>
          </a:solidFill>
          <a:ln/>
        </p:spPr>
      </p:sp>
      <p:sp>
        <p:nvSpPr>
          <p:cNvPr id="5" name="Shape 3"/>
          <p:cNvSpPr/>
          <p:nvPr/>
        </p:nvSpPr>
        <p:spPr>
          <a:xfrm>
            <a:off x="532190" y="1625600"/>
            <a:ext cx="48381" cy="825500"/>
          </a:xfrm>
          <a:custGeom>
            <a:avLst/>
            <a:gdLst/>
            <a:ahLst/>
            <a:cxnLst/>
            <a:rect l="l" t="t" r="r" b="b"/>
            <a:pathLst>
              <a:path w="48381" h="825500">
                <a:moveTo>
                  <a:pt x="0" y="0"/>
                </a:moveTo>
                <a:lnTo>
                  <a:pt x="48381" y="0"/>
                </a:lnTo>
                <a:lnTo>
                  <a:pt x="48381" y="825500"/>
                </a:lnTo>
                <a:lnTo>
                  <a:pt x="0" y="825500"/>
                </a:lnTo>
                <a:lnTo>
                  <a:pt x="0" y="0"/>
                </a:lnTo>
                <a:close/>
              </a:path>
            </a:pathLst>
          </a:custGeom>
          <a:solidFill>
            <a:srgbClr val="C5A575"/>
          </a:solidFill>
          <a:ln/>
        </p:spPr>
      </p:sp>
      <p:sp>
        <p:nvSpPr>
          <p:cNvPr id="6" name="Text 4"/>
          <p:cNvSpPr/>
          <p:nvPr/>
        </p:nvSpPr>
        <p:spPr>
          <a:xfrm>
            <a:off x="759581" y="1828800"/>
            <a:ext cx="14909800" cy="4191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En structurant l'architecture selon le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DDD et Data on the Outside</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la banque obtient des bénéfices concrets et mesurables.</a:t>
            </a:r>
            <a:endParaRPr lang="en-US" sz="1600" dirty="0"/>
          </a:p>
        </p:txBody>
      </p:sp>
      <p:sp>
        <p:nvSpPr>
          <p:cNvPr id="7" name="Shape 5"/>
          <p:cNvSpPr/>
          <p:nvPr/>
        </p:nvSpPr>
        <p:spPr>
          <a:xfrm>
            <a:off x="512838" y="2652788"/>
            <a:ext cx="3641876" cy="4632476"/>
          </a:xfrm>
          <a:custGeom>
            <a:avLst/>
            <a:gdLst/>
            <a:ahLst/>
            <a:cxnLst/>
            <a:rect l="l" t="t" r="r" b="b"/>
            <a:pathLst>
              <a:path w="3641876" h="4632476">
                <a:moveTo>
                  <a:pt x="101608" y="0"/>
                </a:moveTo>
                <a:lnTo>
                  <a:pt x="3540268" y="0"/>
                </a:lnTo>
                <a:cubicBezTo>
                  <a:pt x="3596385" y="0"/>
                  <a:pt x="3641876" y="45492"/>
                  <a:pt x="3641876" y="101608"/>
                </a:cubicBezTo>
                <a:lnTo>
                  <a:pt x="3641876" y="4530868"/>
                </a:lnTo>
                <a:cubicBezTo>
                  <a:pt x="3641876" y="4586985"/>
                  <a:pt x="3596385" y="4632476"/>
                  <a:pt x="3540268" y="4632476"/>
                </a:cubicBezTo>
                <a:lnTo>
                  <a:pt x="101608" y="4632476"/>
                </a:lnTo>
                <a:cubicBezTo>
                  <a:pt x="45492" y="4632476"/>
                  <a:pt x="0" y="4586985"/>
                  <a:pt x="0" y="4530868"/>
                </a:cubicBezTo>
                <a:lnTo>
                  <a:pt x="0" y="101608"/>
                </a:lnTo>
                <a:cubicBezTo>
                  <a:pt x="0" y="45492"/>
                  <a:pt x="45492" y="0"/>
                  <a:pt x="101608"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1981200" y="2860824"/>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3A5A78">
              <a:alpha val="30196"/>
            </a:srgbClr>
          </a:solidFill>
          <a:ln/>
        </p:spPr>
      </p:sp>
      <p:sp>
        <p:nvSpPr>
          <p:cNvPr id="9" name="Shape 7"/>
          <p:cNvSpPr/>
          <p:nvPr/>
        </p:nvSpPr>
        <p:spPr>
          <a:xfrm>
            <a:off x="2203450" y="3064024"/>
            <a:ext cx="266700" cy="304800"/>
          </a:xfrm>
          <a:custGeom>
            <a:avLst/>
            <a:gdLst/>
            <a:ahLst/>
            <a:cxnLst/>
            <a:rect l="l" t="t" r="r" b="b"/>
            <a:pathLst>
              <a:path w="266700" h="304800">
                <a:moveTo>
                  <a:pt x="38100" y="19050"/>
                </a:moveTo>
                <a:cubicBezTo>
                  <a:pt x="38100" y="8513"/>
                  <a:pt x="29587" y="0"/>
                  <a:pt x="19050" y="0"/>
                </a:cubicBezTo>
                <a:cubicBezTo>
                  <a:pt x="8513" y="0"/>
                  <a:pt x="0" y="8513"/>
                  <a:pt x="0" y="19050"/>
                </a:cubicBezTo>
                <a:lnTo>
                  <a:pt x="0" y="285750"/>
                </a:lnTo>
                <a:cubicBezTo>
                  <a:pt x="0" y="296287"/>
                  <a:pt x="8513" y="304800"/>
                  <a:pt x="19050" y="304800"/>
                </a:cubicBezTo>
                <a:cubicBezTo>
                  <a:pt x="29587" y="304800"/>
                  <a:pt x="38100" y="296287"/>
                  <a:pt x="38100" y="285750"/>
                </a:cubicBezTo>
                <a:lnTo>
                  <a:pt x="38100" y="213360"/>
                </a:lnTo>
                <a:lnTo>
                  <a:pt x="75426" y="202168"/>
                </a:lnTo>
                <a:cubicBezTo>
                  <a:pt x="100370" y="194667"/>
                  <a:pt x="127278" y="196989"/>
                  <a:pt x="150555" y="208657"/>
                </a:cubicBezTo>
                <a:cubicBezTo>
                  <a:pt x="175974" y="221397"/>
                  <a:pt x="205621" y="222945"/>
                  <a:pt x="232231" y="212943"/>
                </a:cubicBezTo>
                <a:lnTo>
                  <a:pt x="254318" y="204668"/>
                </a:lnTo>
                <a:cubicBezTo>
                  <a:pt x="261759" y="201870"/>
                  <a:pt x="266700" y="194786"/>
                  <a:pt x="266700" y="186809"/>
                </a:cubicBezTo>
                <a:lnTo>
                  <a:pt x="266700" y="39350"/>
                </a:lnTo>
                <a:cubicBezTo>
                  <a:pt x="266700" y="25658"/>
                  <a:pt x="252293" y="16728"/>
                  <a:pt x="240030" y="22860"/>
                </a:cubicBezTo>
                <a:lnTo>
                  <a:pt x="233005" y="26372"/>
                </a:lnTo>
                <a:cubicBezTo>
                  <a:pt x="206276" y="39767"/>
                  <a:pt x="174784" y="39767"/>
                  <a:pt x="147995" y="26372"/>
                </a:cubicBezTo>
                <a:cubicBezTo>
                  <a:pt x="126325" y="15538"/>
                  <a:pt x="101382" y="13395"/>
                  <a:pt x="78224" y="20360"/>
                </a:cubicBezTo>
                <a:lnTo>
                  <a:pt x="38100" y="32385"/>
                </a:lnTo>
                <a:lnTo>
                  <a:pt x="38100" y="19050"/>
                </a:lnTo>
                <a:close/>
              </a:path>
            </a:pathLst>
          </a:custGeom>
          <a:solidFill>
            <a:srgbClr val="C5A575"/>
          </a:solidFill>
          <a:ln/>
        </p:spPr>
      </p:sp>
      <p:sp>
        <p:nvSpPr>
          <p:cNvPr id="10" name="Text 8"/>
          <p:cNvSpPr/>
          <p:nvPr/>
        </p:nvSpPr>
        <p:spPr>
          <a:xfrm>
            <a:off x="1320346" y="3724424"/>
            <a:ext cx="20320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Oranienbaum" pitchFamily="34" charset="0"/>
                <a:ea typeface="Oranienbaum" pitchFamily="34" charset="-122"/>
                <a:cs typeface="Oranienbaum" pitchFamily="34" charset="-120"/>
              </a:rPr>
              <a:t>Italie &amp; Belgique</a:t>
            </a:r>
            <a:endParaRPr lang="en-US" sz="1600" dirty="0"/>
          </a:p>
        </p:txBody>
      </p:sp>
      <p:sp>
        <p:nvSpPr>
          <p:cNvPr id="11" name="Shape 9"/>
          <p:cNvSpPr/>
          <p:nvPr/>
        </p:nvSpPr>
        <p:spPr>
          <a:xfrm>
            <a:off x="720876" y="4181624"/>
            <a:ext cx="3225800" cy="1397000"/>
          </a:xfrm>
          <a:custGeom>
            <a:avLst/>
            <a:gdLst/>
            <a:ahLst/>
            <a:cxnLst/>
            <a:rect l="l" t="t" r="r" b="b"/>
            <a:pathLst>
              <a:path w="3225800" h="1397000">
                <a:moveTo>
                  <a:pt x="50795" y="0"/>
                </a:moveTo>
                <a:lnTo>
                  <a:pt x="3175005" y="0"/>
                </a:lnTo>
                <a:cubicBezTo>
                  <a:pt x="3203058" y="0"/>
                  <a:pt x="3225800" y="22742"/>
                  <a:pt x="3225800" y="50795"/>
                </a:cubicBezTo>
                <a:lnTo>
                  <a:pt x="3225800" y="1346205"/>
                </a:lnTo>
                <a:cubicBezTo>
                  <a:pt x="3225800" y="1374258"/>
                  <a:pt x="3203058" y="1397000"/>
                  <a:pt x="3175005" y="1397000"/>
                </a:cubicBezTo>
                <a:lnTo>
                  <a:pt x="50795" y="1397000"/>
                </a:lnTo>
                <a:cubicBezTo>
                  <a:pt x="22742" y="1397000"/>
                  <a:pt x="0" y="1374258"/>
                  <a:pt x="0" y="1346205"/>
                </a:cubicBezTo>
                <a:lnTo>
                  <a:pt x="0" y="50795"/>
                </a:lnTo>
                <a:cubicBezTo>
                  <a:pt x="0" y="22760"/>
                  <a:pt x="22760" y="0"/>
                  <a:pt x="50795" y="0"/>
                </a:cubicBezTo>
                <a:close/>
              </a:path>
            </a:pathLst>
          </a:custGeom>
          <a:solidFill>
            <a:srgbClr val="1A1D24">
              <a:alpha val="50196"/>
            </a:srgbClr>
          </a:solidFill>
          <a:ln/>
        </p:spPr>
      </p:sp>
      <p:sp>
        <p:nvSpPr>
          <p:cNvPr id="12" name="Text 10"/>
          <p:cNvSpPr/>
          <p:nvPr/>
        </p:nvSpPr>
        <p:spPr>
          <a:xfrm>
            <a:off x="771676" y="42832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Agilité Commerciale</a:t>
            </a:r>
            <a:endParaRPr lang="en-US" sz="1600" dirty="0"/>
          </a:p>
        </p:txBody>
      </p:sp>
      <p:sp>
        <p:nvSpPr>
          <p:cNvPr id="13" name="Text 11"/>
          <p:cNvSpPr/>
          <p:nvPr/>
        </p:nvSpPr>
        <p:spPr>
          <a:xfrm>
            <a:off x="771676" y="4638824"/>
            <a:ext cx="3124200" cy="8382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Modification des offres et interfaces sans impact sur la Factory</a:t>
            </a:r>
            <a:endParaRPr lang="en-US" sz="1600" dirty="0"/>
          </a:p>
        </p:txBody>
      </p:sp>
      <p:sp>
        <p:nvSpPr>
          <p:cNvPr id="14" name="Shape 12"/>
          <p:cNvSpPr/>
          <p:nvPr/>
        </p:nvSpPr>
        <p:spPr>
          <a:xfrm>
            <a:off x="720876" y="5680224"/>
            <a:ext cx="3225800" cy="1117600"/>
          </a:xfrm>
          <a:custGeom>
            <a:avLst/>
            <a:gdLst/>
            <a:ahLst/>
            <a:cxnLst/>
            <a:rect l="l" t="t" r="r" b="b"/>
            <a:pathLst>
              <a:path w="3225800" h="1117600">
                <a:moveTo>
                  <a:pt x="50795" y="0"/>
                </a:moveTo>
                <a:lnTo>
                  <a:pt x="3175005" y="0"/>
                </a:lnTo>
                <a:cubicBezTo>
                  <a:pt x="3203058" y="0"/>
                  <a:pt x="3225800" y="22742"/>
                  <a:pt x="3225800" y="50795"/>
                </a:cubicBezTo>
                <a:lnTo>
                  <a:pt x="3225800" y="1066805"/>
                </a:lnTo>
                <a:cubicBezTo>
                  <a:pt x="3225800" y="1094858"/>
                  <a:pt x="3203058" y="1117600"/>
                  <a:pt x="31750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15" name="Text 13"/>
          <p:cNvSpPr/>
          <p:nvPr/>
        </p:nvSpPr>
        <p:spPr>
          <a:xfrm>
            <a:off x="771676" y="57818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Isolation</a:t>
            </a:r>
            <a:endParaRPr lang="en-US" sz="1600" dirty="0"/>
          </a:p>
        </p:txBody>
      </p:sp>
      <p:sp>
        <p:nvSpPr>
          <p:cNvPr id="16" name="Text 14"/>
          <p:cNvSpPr/>
          <p:nvPr/>
        </p:nvSpPr>
        <p:spPr>
          <a:xfrm>
            <a:off x="771676" y="6137424"/>
            <a:ext cx="3124200" cy="5588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Inside Data protégé, évolutions locales indépendantes</a:t>
            </a:r>
            <a:endParaRPr lang="en-US" sz="1600" dirty="0"/>
          </a:p>
        </p:txBody>
      </p:sp>
      <p:sp>
        <p:nvSpPr>
          <p:cNvPr id="17" name="Shape 15"/>
          <p:cNvSpPr/>
          <p:nvPr/>
        </p:nvSpPr>
        <p:spPr>
          <a:xfrm>
            <a:off x="4373638" y="2652788"/>
            <a:ext cx="3641876" cy="4632476"/>
          </a:xfrm>
          <a:custGeom>
            <a:avLst/>
            <a:gdLst/>
            <a:ahLst/>
            <a:cxnLst/>
            <a:rect l="l" t="t" r="r" b="b"/>
            <a:pathLst>
              <a:path w="3641876" h="4632476">
                <a:moveTo>
                  <a:pt x="101608" y="0"/>
                </a:moveTo>
                <a:lnTo>
                  <a:pt x="3540268" y="0"/>
                </a:lnTo>
                <a:cubicBezTo>
                  <a:pt x="3596385" y="0"/>
                  <a:pt x="3641876" y="45492"/>
                  <a:pt x="3641876" y="101608"/>
                </a:cubicBezTo>
                <a:lnTo>
                  <a:pt x="3641876" y="4530868"/>
                </a:lnTo>
                <a:cubicBezTo>
                  <a:pt x="3641876" y="4586985"/>
                  <a:pt x="3596385" y="4632476"/>
                  <a:pt x="3540268" y="4632476"/>
                </a:cubicBezTo>
                <a:lnTo>
                  <a:pt x="101608" y="4632476"/>
                </a:lnTo>
                <a:cubicBezTo>
                  <a:pt x="45492" y="4632476"/>
                  <a:pt x="0" y="4586985"/>
                  <a:pt x="0" y="4530868"/>
                </a:cubicBezTo>
                <a:lnTo>
                  <a:pt x="0" y="101608"/>
                </a:lnTo>
                <a:cubicBezTo>
                  <a:pt x="0" y="45492"/>
                  <a:pt x="45492" y="0"/>
                  <a:pt x="101608" y="0"/>
                </a:cubicBezTo>
                <a:close/>
              </a:path>
            </a:pathLst>
          </a:custGeom>
          <a:solidFill>
            <a:srgbClr val="2D313A">
              <a:alpha val="50196"/>
            </a:srgbClr>
          </a:solidFill>
          <a:ln w="9676">
            <a:solidFill>
              <a:srgbClr val="3A5A78">
                <a:alpha val="30196"/>
              </a:srgbClr>
            </a:solidFill>
            <a:prstDash val="solid"/>
          </a:ln>
        </p:spPr>
      </p:sp>
      <p:sp>
        <p:nvSpPr>
          <p:cNvPr id="18" name="Shape 16"/>
          <p:cNvSpPr/>
          <p:nvPr/>
        </p:nvSpPr>
        <p:spPr>
          <a:xfrm>
            <a:off x="5842000" y="2860824"/>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3A5A78">
              <a:alpha val="30196"/>
            </a:srgbClr>
          </a:solidFill>
          <a:ln/>
        </p:spPr>
      </p:sp>
      <p:sp>
        <p:nvSpPr>
          <p:cNvPr id="19" name="Shape 17"/>
          <p:cNvSpPr/>
          <p:nvPr/>
        </p:nvSpPr>
        <p:spPr>
          <a:xfrm>
            <a:off x="6045200" y="3064024"/>
            <a:ext cx="304800" cy="304800"/>
          </a:xfrm>
          <a:custGeom>
            <a:avLst/>
            <a:gdLst/>
            <a:ahLst/>
            <a:cxnLst/>
            <a:rect l="l" t="t" r="r" b="b"/>
            <a:pathLst>
              <a:path w="304800" h="304800">
                <a:moveTo>
                  <a:pt x="19050" y="19050"/>
                </a:moveTo>
                <a:cubicBezTo>
                  <a:pt x="8513" y="19050"/>
                  <a:pt x="0" y="27563"/>
                  <a:pt x="0" y="38100"/>
                </a:cubicBezTo>
                <a:lnTo>
                  <a:pt x="0" y="257175"/>
                </a:lnTo>
                <a:cubicBezTo>
                  <a:pt x="0" y="272951"/>
                  <a:pt x="12799" y="285750"/>
                  <a:pt x="28575" y="285750"/>
                </a:cubicBezTo>
                <a:lnTo>
                  <a:pt x="276225" y="285750"/>
                </a:lnTo>
                <a:cubicBezTo>
                  <a:pt x="292001" y="285750"/>
                  <a:pt x="304800" y="272951"/>
                  <a:pt x="304800" y="257175"/>
                </a:cubicBezTo>
                <a:lnTo>
                  <a:pt x="304800" y="90607"/>
                </a:lnTo>
                <a:cubicBezTo>
                  <a:pt x="304800" y="79772"/>
                  <a:pt x="293251" y="72926"/>
                  <a:pt x="283726" y="78045"/>
                </a:cubicBezTo>
                <a:lnTo>
                  <a:pt x="190500" y="128230"/>
                </a:lnTo>
                <a:lnTo>
                  <a:pt x="190500" y="90607"/>
                </a:lnTo>
                <a:cubicBezTo>
                  <a:pt x="190500" y="79772"/>
                  <a:pt x="178951" y="72926"/>
                  <a:pt x="169426" y="78045"/>
                </a:cubicBezTo>
                <a:lnTo>
                  <a:pt x="76200" y="128230"/>
                </a:lnTo>
                <a:lnTo>
                  <a:pt x="76200" y="38100"/>
                </a:lnTo>
                <a:cubicBezTo>
                  <a:pt x="76200" y="27563"/>
                  <a:pt x="67687" y="19050"/>
                  <a:pt x="57150" y="19050"/>
                </a:cubicBezTo>
                <a:lnTo>
                  <a:pt x="19050" y="19050"/>
                </a:lnTo>
                <a:close/>
              </a:path>
            </a:pathLst>
          </a:custGeom>
          <a:solidFill>
            <a:srgbClr val="C5A575"/>
          </a:solidFill>
          <a:ln/>
        </p:spPr>
      </p:sp>
      <p:sp>
        <p:nvSpPr>
          <p:cNvPr id="20" name="Text 18"/>
          <p:cNvSpPr/>
          <p:nvPr/>
        </p:nvSpPr>
        <p:spPr>
          <a:xfrm>
            <a:off x="5160736" y="3724424"/>
            <a:ext cx="20701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Oranienbaum" pitchFamily="34" charset="0"/>
                <a:ea typeface="Oranienbaum" pitchFamily="34" charset="-122"/>
                <a:cs typeface="Oranienbaum" pitchFamily="34" charset="-120"/>
              </a:rPr>
              <a:t>Payment Factory</a:t>
            </a:r>
            <a:endParaRPr lang="en-US" sz="1600" dirty="0"/>
          </a:p>
        </p:txBody>
      </p:sp>
      <p:sp>
        <p:nvSpPr>
          <p:cNvPr id="21" name="Shape 19"/>
          <p:cNvSpPr/>
          <p:nvPr/>
        </p:nvSpPr>
        <p:spPr>
          <a:xfrm>
            <a:off x="4581676" y="4181624"/>
            <a:ext cx="3225800" cy="1397000"/>
          </a:xfrm>
          <a:custGeom>
            <a:avLst/>
            <a:gdLst/>
            <a:ahLst/>
            <a:cxnLst/>
            <a:rect l="l" t="t" r="r" b="b"/>
            <a:pathLst>
              <a:path w="3225800" h="1397000">
                <a:moveTo>
                  <a:pt x="50795" y="0"/>
                </a:moveTo>
                <a:lnTo>
                  <a:pt x="3175005" y="0"/>
                </a:lnTo>
                <a:cubicBezTo>
                  <a:pt x="3203058" y="0"/>
                  <a:pt x="3225800" y="22742"/>
                  <a:pt x="3225800" y="50795"/>
                </a:cubicBezTo>
                <a:lnTo>
                  <a:pt x="3225800" y="1346205"/>
                </a:lnTo>
                <a:cubicBezTo>
                  <a:pt x="3225800" y="1374258"/>
                  <a:pt x="3203058" y="1397000"/>
                  <a:pt x="3175005" y="1397000"/>
                </a:cubicBezTo>
                <a:lnTo>
                  <a:pt x="50795" y="1397000"/>
                </a:lnTo>
                <a:cubicBezTo>
                  <a:pt x="22742" y="1397000"/>
                  <a:pt x="0" y="1374258"/>
                  <a:pt x="0" y="1346205"/>
                </a:cubicBezTo>
                <a:lnTo>
                  <a:pt x="0" y="50795"/>
                </a:lnTo>
                <a:cubicBezTo>
                  <a:pt x="0" y="22760"/>
                  <a:pt x="22760" y="0"/>
                  <a:pt x="50795" y="0"/>
                </a:cubicBezTo>
                <a:close/>
              </a:path>
            </a:pathLst>
          </a:custGeom>
          <a:solidFill>
            <a:srgbClr val="1A1D24">
              <a:alpha val="50196"/>
            </a:srgbClr>
          </a:solidFill>
          <a:ln/>
        </p:spPr>
      </p:sp>
      <p:sp>
        <p:nvSpPr>
          <p:cNvPr id="22" name="Text 20"/>
          <p:cNvSpPr/>
          <p:nvPr/>
        </p:nvSpPr>
        <p:spPr>
          <a:xfrm>
            <a:off x="4632476" y="42832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Robustesse</a:t>
            </a:r>
            <a:endParaRPr lang="en-US" sz="1600" dirty="0"/>
          </a:p>
        </p:txBody>
      </p:sp>
      <p:sp>
        <p:nvSpPr>
          <p:cNvPr id="23" name="Text 21"/>
          <p:cNvSpPr/>
          <p:nvPr/>
        </p:nvSpPr>
        <p:spPr>
          <a:xfrm>
            <a:off x="4632476" y="4638824"/>
            <a:ext cx="3124200" cy="8382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Messages immutables standardisés, pas de pollution métier</a:t>
            </a:r>
            <a:endParaRPr lang="en-US" sz="1600" dirty="0"/>
          </a:p>
        </p:txBody>
      </p:sp>
      <p:sp>
        <p:nvSpPr>
          <p:cNvPr id="24" name="Shape 22"/>
          <p:cNvSpPr/>
          <p:nvPr/>
        </p:nvSpPr>
        <p:spPr>
          <a:xfrm>
            <a:off x="4581676" y="5680224"/>
            <a:ext cx="3225800" cy="1397000"/>
          </a:xfrm>
          <a:custGeom>
            <a:avLst/>
            <a:gdLst/>
            <a:ahLst/>
            <a:cxnLst/>
            <a:rect l="l" t="t" r="r" b="b"/>
            <a:pathLst>
              <a:path w="3225800" h="1397000">
                <a:moveTo>
                  <a:pt x="50795" y="0"/>
                </a:moveTo>
                <a:lnTo>
                  <a:pt x="3175005" y="0"/>
                </a:lnTo>
                <a:cubicBezTo>
                  <a:pt x="3203058" y="0"/>
                  <a:pt x="3225800" y="22742"/>
                  <a:pt x="3225800" y="50795"/>
                </a:cubicBezTo>
                <a:lnTo>
                  <a:pt x="3225800" y="1346205"/>
                </a:lnTo>
                <a:cubicBezTo>
                  <a:pt x="3225800" y="1374258"/>
                  <a:pt x="3203058" y="1397000"/>
                  <a:pt x="3175005" y="1397000"/>
                </a:cubicBezTo>
                <a:lnTo>
                  <a:pt x="50795" y="1397000"/>
                </a:lnTo>
                <a:cubicBezTo>
                  <a:pt x="22742" y="1397000"/>
                  <a:pt x="0" y="1374258"/>
                  <a:pt x="0" y="1346205"/>
                </a:cubicBezTo>
                <a:lnTo>
                  <a:pt x="0" y="50795"/>
                </a:lnTo>
                <a:cubicBezTo>
                  <a:pt x="0" y="22760"/>
                  <a:pt x="22760" y="0"/>
                  <a:pt x="50795" y="0"/>
                </a:cubicBezTo>
                <a:close/>
              </a:path>
            </a:pathLst>
          </a:custGeom>
          <a:solidFill>
            <a:srgbClr val="1A1D24">
              <a:alpha val="50196"/>
            </a:srgbClr>
          </a:solidFill>
          <a:ln/>
        </p:spPr>
      </p:sp>
      <p:sp>
        <p:nvSpPr>
          <p:cNvPr id="25" name="Text 23"/>
          <p:cNvSpPr/>
          <p:nvPr/>
        </p:nvSpPr>
        <p:spPr>
          <a:xfrm>
            <a:off x="4632476" y="57818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Scalabilité</a:t>
            </a:r>
            <a:endParaRPr lang="en-US" sz="1600" dirty="0"/>
          </a:p>
        </p:txBody>
      </p:sp>
      <p:sp>
        <p:nvSpPr>
          <p:cNvPr id="26" name="Text 24"/>
          <p:cNvSpPr/>
          <p:nvPr/>
        </p:nvSpPr>
        <p:spPr>
          <a:xfrm>
            <a:off x="4632476" y="6137424"/>
            <a:ext cx="3124200" cy="8382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Ajout de pays = nouveaux subscribers, pas de changement de code</a:t>
            </a:r>
            <a:endParaRPr lang="en-US" sz="1600" dirty="0"/>
          </a:p>
        </p:txBody>
      </p:sp>
      <p:sp>
        <p:nvSpPr>
          <p:cNvPr id="27" name="Shape 25"/>
          <p:cNvSpPr/>
          <p:nvPr/>
        </p:nvSpPr>
        <p:spPr>
          <a:xfrm>
            <a:off x="8234438" y="2652788"/>
            <a:ext cx="3641876" cy="4632476"/>
          </a:xfrm>
          <a:custGeom>
            <a:avLst/>
            <a:gdLst/>
            <a:ahLst/>
            <a:cxnLst/>
            <a:rect l="l" t="t" r="r" b="b"/>
            <a:pathLst>
              <a:path w="3641876" h="4632476">
                <a:moveTo>
                  <a:pt x="101608" y="0"/>
                </a:moveTo>
                <a:lnTo>
                  <a:pt x="3540268" y="0"/>
                </a:lnTo>
                <a:cubicBezTo>
                  <a:pt x="3596385" y="0"/>
                  <a:pt x="3641876" y="45492"/>
                  <a:pt x="3641876" y="101608"/>
                </a:cubicBezTo>
                <a:lnTo>
                  <a:pt x="3641876" y="4530868"/>
                </a:lnTo>
                <a:cubicBezTo>
                  <a:pt x="3641876" y="4586985"/>
                  <a:pt x="3596385" y="4632476"/>
                  <a:pt x="3540268" y="4632476"/>
                </a:cubicBezTo>
                <a:lnTo>
                  <a:pt x="101608" y="4632476"/>
                </a:lnTo>
                <a:cubicBezTo>
                  <a:pt x="45492" y="4632476"/>
                  <a:pt x="0" y="4586985"/>
                  <a:pt x="0" y="4530868"/>
                </a:cubicBezTo>
                <a:lnTo>
                  <a:pt x="0" y="101608"/>
                </a:lnTo>
                <a:cubicBezTo>
                  <a:pt x="0" y="45492"/>
                  <a:pt x="45492" y="0"/>
                  <a:pt x="101608" y="0"/>
                </a:cubicBezTo>
                <a:close/>
              </a:path>
            </a:pathLst>
          </a:custGeom>
          <a:solidFill>
            <a:srgbClr val="2D313A">
              <a:alpha val="50196"/>
            </a:srgbClr>
          </a:solidFill>
          <a:ln w="9676">
            <a:solidFill>
              <a:srgbClr val="3A5A78">
                <a:alpha val="30196"/>
              </a:srgbClr>
            </a:solidFill>
            <a:prstDash val="solid"/>
          </a:ln>
        </p:spPr>
      </p:sp>
      <p:sp>
        <p:nvSpPr>
          <p:cNvPr id="28" name="Shape 26"/>
          <p:cNvSpPr/>
          <p:nvPr/>
        </p:nvSpPr>
        <p:spPr>
          <a:xfrm>
            <a:off x="9702800" y="2860824"/>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3A5A78">
              <a:alpha val="30196"/>
            </a:srgbClr>
          </a:solidFill>
          <a:ln/>
        </p:spPr>
      </p:sp>
      <p:sp>
        <p:nvSpPr>
          <p:cNvPr id="29" name="Shape 27"/>
          <p:cNvSpPr/>
          <p:nvPr/>
        </p:nvSpPr>
        <p:spPr>
          <a:xfrm>
            <a:off x="9906000" y="3064024"/>
            <a:ext cx="304800" cy="304800"/>
          </a:xfrm>
          <a:custGeom>
            <a:avLst/>
            <a:gdLst/>
            <a:ahLst/>
            <a:cxnLst/>
            <a:rect l="l" t="t" r="r" b="b"/>
            <a:pathLst>
              <a:path w="304800" h="304800">
                <a:moveTo>
                  <a:pt x="152400" y="304800"/>
                </a:moveTo>
                <a:cubicBezTo>
                  <a:pt x="236512" y="304800"/>
                  <a:pt x="304800" y="236512"/>
                  <a:pt x="304800" y="152400"/>
                </a:cubicBezTo>
                <a:cubicBezTo>
                  <a:pt x="304800" y="68288"/>
                  <a:pt x="236512" y="0"/>
                  <a:pt x="152400" y="0"/>
                </a:cubicBezTo>
                <a:cubicBezTo>
                  <a:pt x="68288" y="0"/>
                  <a:pt x="0" y="68288"/>
                  <a:pt x="0" y="152400"/>
                </a:cubicBezTo>
                <a:cubicBezTo>
                  <a:pt x="0" y="236512"/>
                  <a:pt x="68288" y="304800"/>
                  <a:pt x="152400" y="304800"/>
                </a:cubicBezTo>
                <a:close/>
                <a:moveTo>
                  <a:pt x="138113" y="204787"/>
                </a:moveTo>
                <a:lnTo>
                  <a:pt x="138113" y="166688"/>
                </a:lnTo>
                <a:lnTo>
                  <a:pt x="100013" y="166688"/>
                </a:lnTo>
                <a:cubicBezTo>
                  <a:pt x="92095" y="166688"/>
                  <a:pt x="85725" y="160318"/>
                  <a:pt x="85725" y="152400"/>
                </a:cubicBezTo>
                <a:cubicBezTo>
                  <a:pt x="85725" y="144482"/>
                  <a:pt x="92095" y="138113"/>
                  <a:pt x="100013" y="138113"/>
                </a:cubicBezTo>
                <a:lnTo>
                  <a:pt x="138113" y="138113"/>
                </a:lnTo>
                <a:lnTo>
                  <a:pt x="138113" y="100013"/>
                </a:lnTo>
                <a:cubicBezTo>
                  <a:pt x="138113" y="92095"/>
                  <a:pt x="144482" y="85725"/>
                  <a:pt x="152400" y="85725"/>
                </a:cubicBezTo>
                <a:cubicBezTo>
                  <a:pt x="160318" y="85725"/>
                  <a:pt x="166688" y="92095"/>
                  <a:pt x="166688" y="100013"/>
                </a:cubicBezTo>
                <a:lnTo>
                  <a:pt x="166688" y="138113"/>
                </a:lnTo>
                <a:lnTo>
                  <a:pt x="204787" y="138113"/>
                </a:lnTo>
                <a:cubicBezTo>
                  <a:pt x="212705" y="138113"/>
                  <a:pt x="219075" y="144482"/>
                  <a:pt x="219075" y="152400"/>
                </a:cubicBezTo>
                <a:cubicBezTo>
                  <a:pt x="219075" y="160318"/>
                  <a:pt x="212705" y="166688"/>
                  <a:pt x="204787" y="166688"/>
                </a:cubicBezTo>
                <a:lnTo>
                  <a:pt x="166688" y="166688"/>
                </a:lnTo>
                <a:lnTo>
                  <a:pt x="166688" y="204787"/>
                </a:lnTo>
                <a:cubicBezTo>
                  <a:pt x="166688" y="212705"/>
                  <a:pt x="160318" y="219075"/>
                  <a:pt x="152400" y="219075"/>
                </a:cubicBezTo>
                <a:cubicBezTo>
                  <a:pt x="144482" y="219075"/>
                  <a:pt x="138113" y="212705"/>
                  <a:pt x="138113" y="204787"/>
                </a:cubicBezTo>
                <a:close/>
              </a:path>
            </a:pathLst>
          </a:custGeom>
          <a:solidFill>
            <a:srgbClr val="C5A575"/>
          </a:solidFill>
          <a:ln/>
        </p:spPr>
      </p:sp>
      <p:sp>
        <p:nvSpPr>
          <p:cNvPr id="30" name="Text 28"/>
          <p:cNvSpPr/>
          <p:nvPr/>
        </p:nvSpPr>
        <p:spPr>
          <a:xfrm>
            <a:off x="9064096" y="3724424"/>
            <a:ext cx="19939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Oranienbaum" pitchFamily="34" charset="0"/>
                <a:ea typeface="Oranienbaum" pitchFamily="34" charset="-122"/>
                <a:cs typeface="Oranienbaum" pitchFamily="34" charset="-120"/>
              </a:rPr>
              <a:t>France &amp; Futurs</a:t>
            </a:r>
            <a:endParaRPr lang="en-US" sz="1600" dirty="0"/>
          </a:p>
        </p:txBody>
      </p:sp>
      <p:sp>
        <p:nvSpPr>
          <p:cNvPr id="31" name="Shape 29"/>
          <p:cNvSpPr/>
          <p:nvPr/>
        </p:nvSpPr>
        <p:spPr>
          <a:xfrm>
            <a:off x="8442476" y="4181624"/>
            <a:ext cx="3225800" cy="1117600"/>
          </a:xfrm>
          <a:custGeom>
            <a:avLst/>
            <a:gdLst/>
            <a:ahLst/>
            <a:cxnLst/>
            <a:rect l="l" t="t" r="r" b="b"/>
            <a:pathLst>
              <a:path w="3225800" h="1117600">
                <a:moveTo>
                  <a:pt x="50795" y="0"/>
                </a:moveTo>
                <a:lnTo>
                  <a:pt x="3175005" y="0"/>
                </a:lnTo>
                <a:cubicBezTo>
                  <a:pt x="3203058" y="0"/>
                  <a:pt x="3225800" y="22742"/>
                  <a:pt x="3225800" y="50795"/>
                </a:cubicBezTo>
                <a:lnTo>
                  <a:pt x="3225800" y="1066805"/>
                </a:lnTo>
                <a:cubicBezTo>
                  <a:pt x="3225800" y="1094858"/>
                  <a:pt x="3203058" y="1117600"/>
                  <a:pt x="31750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32" name="Text 30"/>
          <p:cNvSpPr/>
          <p:nvPr/>
        </p:nvSpPr>
        <p:spPr>
          <a:xfrm>
            <a:off x="8493276" y="42832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Uniformité Technique</a:t>
            </a:r>
            <a:endParaRPr lang="en-US" sz="1600" dirty="0"/>
          </a:p>
        </p:txBody>
      </p:sp>
      <p:sp>
        <p:nvSpPr>
          <p:cNvPr id="33" name="Text 31"/>
          <p:cNvSpPr/>
          <p:nvPr/>
        </p:nvSpPr>
        <p:spPr>
          <a:xfrm>
            <a:off x="8493276" y="4638824"/>
            <a:ext cx="3124200" cy="5588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Même infrastructure, même contrat d'interface</a:t>
            </a:r>
            <a:endParaRPr lang="en-US" sz="1600" dirty="0"/>
          </a:p>
        </p:txBody>
      </p:sp>
      <p:sp>
        <p:nvSpPr>
          <p:cNvPr id="34" name="Shape 32"/>
          <p:cNvSpPr/>
          <p:nvPr/>
        </p:nvSpPr>
        <p:spPr>
          <a:xfrm>
            <a:off x="8442476" y="5400824"/>
            <a:ext cx="3225800" cy="1117600"/>
          </a:xfrm>
          <a:custGeom>
            <a:avLst/>
            <a:gdLst/>
            <a:ahLst/>
            <a:cxnLst/>
            <a:rect l="l" t="t" r="r" b="b"/>
            <a:pathLst>
              <a:path w="3225800" h="1117600">
                <a:moveTo>
                  <a:pt x="50795" y="0"/>
                </a:moveTo>
                <a:lnTo>
                  <a:pt x="3175005" y="0"/>
                </a:lnTo>
                <a:cubicBezTo>
                  <a:pt x="3203058" y="0"/>
                  <a:pt x="3225800" y="22742"/>
                  <a:pt x="3225800" y="50795"/>
                </a:cubicBezTo>
                <a:lnTo>
                  <a:pt x="3225800" y="1066805"/>
                </a:lnTo>
                <a:cubicBezTo>
                  <a:pt x="3225800" y="1094858"/>
                  <a:pt x="3203058" y="1117600"/>
                  <a:pt x="31750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35" name="Text 33"/>
          <p:cNvSpPr/>
          <p:nvPr/>
        </p:nvSpPr>
        <p:spPr>
          <a:xfrm>
            <a:off x="8493276" y="55024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Intégration Facile</a:t>
            </a:r>
            <a:endParaRPr lang="en-US" sz="1600" dirty="0"/>
          </a:p>
        </p:txBody>
      </p:sp>
      <p:sp>
        <p:nvSpPr>
          <p:cNvPr id="36" name="Text 34"/>
          <p:cNvSpPr/>
          <p:nvPr/>
        </p:nvSpPr>
        <p:spPr>
          <a:xfrm>
            <a:off x="8493276" y="5858024"/>
            <a:ext cx="3124200" cy="5588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Nouveau pays = implémentation du contrat, pas de modification</a:t>
            </a:r>
            <a:endParaRPr lang="en-US" sz="1600" dirty="0"/>
          </a:p>
        </p:txBody>
      </p:sp>
      <p:sp>
        <p:nvSpPr>
          <p:cNvPr id="37" name="Shape 35"/>
          <p:cNvSpPr/>
          <p:nvPr/>
        </p:nvSpPr>
        <p:spPr>
          <a:xfrm>
            <a:off x="12095238" y="2652788"/>
            <a:ext cx="3641876" cy="4632476"/>
          </a:xfrm>
          <a:custGeom>
            <a:avLst/>
            <a:gdLst/>
            <a:ahLst/>
            <a:cxnLst/>
            <a:rect l="l" t="t" r="r" b="b"/>
            <a:pathLst>
              <a:path w="3641876" h="4632476">
                <a:moveTo>
                  <a:pt x="101608" y="0"/>
                </a:moveTo>
                <a:lnTo>
                  <a:pt x="3540268" y="0"/>
                </a:lnTo>
                <a:cubicBezTo>
                  <a:pt x="3596385" y="0"/>
                  <a:pt x="3641876" y="45492"/>
                  <a:pt x="3641876" y="101608"/>
                </a:cubicBezTo>
                <a:lnTo>
                  <a:pt x="3641876" y="4530868"/>
                </a:lnTo>
                <a:cubicBezTo>
                  <a:pt x="3641876" y="4586985"/>
                  <a:pt x="3596385" y="4632476"/>
                  <a:pt x="3540268" y="4632476"/>
                </a:cubicBezTo>
                <a:lnTo>
                  <a:pt x="101608" y="4632476"/>
                </a:lnTo>
                <a:cubicBezTo>
                  <a:pt x="45492" y="4632476"/>
                  <a:pt x="0" y="4586985"/>
                  <a:pt x="0" y="4530868"/>
                </a:cubicBezTo>
                <a:lnTo>
                  <a:pt x="0" y="101608"/>
                </a:lnTo>
                <a:cubicBezTo>
                  <a:pt x="0" y="45492"/>
                  <a:pt x="45492" y="0"/>
                  <a:pt x="101608" y="0"/>
                </a:cubicBezTo>
                <a:close/>
              </a:path>
            </a:pathLst>
          </a:custGeom>
          <a:solidFill>
            <a:srgbClr val="2D313A">
              <a:alpha val="50196"/>
            </a:srgbClr>
          </a:solidFill>
          <a:ln w="9676">
            <a:solidFill>
              <a:srgbClr val="C5A575">
                <a:alpha val="30196"/>
              </a:srgbClr>
            </a:solidFill>
            <a:prstDash val="solid"/>
          </a:ln>
        </p:spPr>
      </p:sp>
      <p:sp>
        <p:nvSpPr>
          <p:cNvPr id="38" name="Shape 36"/>
          <p:cNvSpPr/>
          <p:nvPr/>
        </p:nvSpPr>
        <p:spPr>
          <a:xfrm>
            <a:off x="13563600" y="2860824"/>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C5A575">
              <a:alpha val="30196"/>
            </a:srgbClr>
          </a:solidFill>
          <a:ln/>
        </p:spPr>
      </p:sp>
      <p:sp>
        <p:nvSpPr>
          <p:cNvPr id="39" name="Shape 37"/>
          <p:cNvSpPr/>
          <p:nvPr/>
        </p:nvSpPr>
        <p:spPr>
          <a:xfrm>
            <a:off x="13766800" y="3064024"/>
            <a:ext cx="304800" cy="304800"/>
          </a:xfrm>
          <a:custGeom>
            <a:avLst/>
            <a:gdLst/>
            <a:ahLst/>
            <a:cxnLst/>
            <a:rect l="l" t="t" r="r" b="b"/>
            <a:pathLst>
              <a:path w="304800" h="304800">
                <a:moveTo>
                  <a:pt x="38100" y="38100"/>
                </a:moveTo>
                <a:cubicBezTo>
                  <a:pt x="38100" y="27563"/>
                  <a:pt x="29587" y="19050"/>
                  <a:pt x="19050" y="19050"/>
                </a:cubicBezTo>
                <a:cubicBezTo>
                  <a:pt x="8513" y="19050"/>
                  <a:pt x="0" y="27563"/>
                  <a:pt x="0" y="38100"/>
                </a:cubicBezTo>
                <a:lnTo>
                  <a:pt x="0" y="238125"/>
                </a:lnTo>
                <a:cubicBezTo>
                  <a:pt x="0" y="264438"/>
                  <a:pt x="21312" y="285750"/>
                  <a:pt x="47625" y="285750"/>
                </a:cubicBezTo>
                <a:lnTo>
                  <a:pt x="285750" y="285750"/>
                </a:lnTo>
                <a:cubicBezTo>
                  <a:pt x="296287" y="285750"/>
                  <a:pt x="304800" y="277237"/>
                  <a:pt x="304800" y="266700"/>
                </a:cubicBezTo>
                <a:cubicBezTo>
                  <a:pt x="304800" y="256163"/>
                  <a:pt x="296287" y="247650"/>
                  <a:pt x="285750" y="247650"/>
                </a:cubicBezTo>
                <a:lnTo>
                  <a:pt x="47625" y="247650"/>
                </a:lnTo>
                <a:cubicBezTo>
                  <a:pt x="42386" y="247650"/>
                  <a:pt x="38100" y="243364"/>
                  <a:pt x="38100" y="238125"/>
                </a:cubicBezTo>
                <a:lnTo>
                  <a:pt x="38100" y="38100"/>
                </a:lnTo>
                <a:close/>
                <a:moveTo>
                  <a:pt x="280154" y="89654"/>
                </a:moveTo>
                <a:cubicBezTo>
                  <a:pt x="287595" y="82213"/>
                  <a:pt x="287595" y="70128"/>
                  <a:pt x="280154" y="62686"/>
                </a:cubicBezTo>
                <a:cubicBezTo>
                  <a:pt x="272713" y="55245"/>
                  <a:pt x="260628" y="55245"/>
                  <a:pt x="253186" y="62686"/>
                </a:cubicBezTo>
                <a:lnTo>
                  <a:pt x="190500" y="125432"/>
                </a:lnTo>
                <a:lnTo>
                  <a:pt x="156329" y="91321"/>
                </a:lnTo>
                <a:cubicBezTo>
                  <a:pt x="148888" y="83880"/>
                  <a:pt x="136803" y="83880"/>
                  <a:pt x="129361" y="91321"/>
                </a:cubicBezTo>
                <a:lnTo>
                  <a:pt x="72211" y="148471"/>
                </a:lnTo>
                <a:cubicBezTo>
                  <a:pt x="64770" y="155912"/>
                  <a:pt x="64770" y="167997"/>
                  <a:pt x="72211" y="175439"/>
                </a:cubicBezTo>
                <a:cubicBezTo>
                  <a:pt x="79653" y="182880"/>
                  <a:pt x="91738" y="182880"/>
                  <a:pt x="99179" y="175439"/>
                </a:cubicBezTo>
                <a:lnTo>
                  <a:pt x="142875" y="131743"/>
                </a:lnTo>
                <a:lnTo>
                  <a:pt x="177046" y="165914"/>
                </a:lnTo>
                <a:cubicBezTo>
                  <a:pt x="184487" y="173355"/>
                  <a:pt x="196572" y="173355"/>
                  <a:pt x="204014" y="165914"/>
                </a:cubicBezTo>
                <a:lnTo>
                  <a:pt x="280214" y="89714"/>
                </a:lnTo>
                <a:close/>
              </a:path>
            </a:pathLst>
          </a:custGeom>
          <a:solidFill>
            <a:srgbClr val="C5A575"/>
          </a:solidFill>
          <a:ln/>
        </p:spPr>
      </p:sp>
      <p:sp>
        <p:nvSpPr>
          <p:cNvPr id="40" name="Text 38"/>
          <p:cNvSpPr/>
          <p:nvPr/>
        </p:nvSpPr>
        <p:spPr>
          <a:xfrm>
            <a:off x="13481352" y="3724424"/>
            <a:ext cx="8763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Oranienbaum" pitchFamily="34" charset="0"/>
                <a:ea typeface="Oranienbaum" pitchFamily="34" charset="-122"/>
                <a:cs typeface="Oranienbaum" pitchFamily="34" charset="-120"/>
              </a:rPr>
              <a:t>CODIR</a:t>
            </a:r>
            <a:endParaRPr lang="en-US" sz="1600" dirty="0"/>
          </a:p>
        </p:txBody>
      </p:sp>
      <p:sp>
        <p:nvSpPr>
          <p:cNvPr id="41" name="Shape 39"/>
          <p:cNvSpPr/>
          <p:nvPr/>
        </p:nvSpPr>
        <p:spPr>
          <a:xfrm>
            <a:off x="12303276" y="4181624"/>
            <a:ext cx="3225800" cy="1117600"/>
          </a:xfrm>
          <a:custGeom>
            <a:avLst/>
            <a:gdLst/>
            <a:ahLst/>
            <a:cxnLst/>
            <a:rect l="l" t="t" r="r" b="b"/>
            <a:pathLst>
              <a:path w="3225800" h="1117600">
                <a:moveTo>
                  <a:pt x="50795" y="0"/>
                </a:moveTo>
                <a:lnTo>
                  <a:pt x="3175005" y="0"/>
                </a:lnTo>
                <a:cubicBezTo>
                  <a:pt x="3203058" y="0"/>
                  <a:pt x="3225800" y="22742"/>
                  <a:pt x="3225800" y="50795"/>
                </a:cubicBezTo>
                <a:lnTo>
                  <a:pt x="3225800" y="1066805"/>
                </a:lnTo>
                <a:cubicBezTo>
                  <a:pt x="3225800" y="1094858"/>
                  <a:pt x="3203058" y="1117600"/>
                  <a:pt x="31750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42" name="Text 40"/>
          <p:cNvSpPr/>
          <p:nvPr/>
        </p:nvSpPr>
        <p:spPr>
          <a:xfrm>
            <a:off x="12354076" y="42832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Réduction des Coûts</a:t>
            </a:r>
            <a:endParaRPr lang="en-US" sz="1600" dirty="0"/>
          </a:p>
        </p:txBody>
      </p:sp>
      <p:sp>
        <p:nvSpPr>
          <p:cNvPr id="43" name="Text 41"/>
          <p:cNvSpPr/>
          <p:nvPr/>
        </p:nvSpPr>
        <p:spPr>
          <a:xfrm>
            <a:off x="12354076" y="4638824"/>
            <a:ext cx="3124200" cy="5588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Mutualisation sans sacrifier la conformité réglementaire</a:t>
            </a:r>
            <a:endParaRPr lang="en-US" sz="1600" dirty="0"/>
          </a:p>
        </p:txBody>
      </p:sp>
      <p:sp>
        <p:nvSpPr>
          <p:cNvPr id="44" name="Shape 42"/>
          <p:cNvSpPr/>
          <p:nvPr/>
        </p:nvSpPr>
        <p:spPr>
          <a:xfrm>
            <a:off x="12303276" y="5400824"/>
            <a:ext cx="3225800" cy="1117600"/>
          </a:xfrm>
          <a:custGeom>
            <a:avLst/>
            <a:gdLst/>
            <a:ahLst/>
            <a:cxnLst/>
            <a:rect l="l" t="t" r="r" b="b"/>
            <a:pathLst>
              <a:path w="3225800" h="1117600">
                <a:moveTo>
                  <a:pt x="50795" y="0"/>
                </a:moveTo>
                <a:lnTo>
                  <a:pt x="3175005" y="0"/>
                </a:lnTo>
                <a:cubicBezTo>
                  <a:pt x="3203058" y="0"/>
                  <a:pt x="3225800" y="22742"/>
                  <a:pt x="3225800" y="50795"/>
                </a:cubicBezTo>
                <a:lnTo>
                  <a:pt x="3225800" y="1066805"/>
                </a:lnTo>
                <a:cubicBezTo>
                  <a:pt x="3225800" y="1094858"/>
                  <a:pt x="3203058" y="1117600"/>
                  <a:pt x="31750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45" name="Text 43"/>
          <p:cNvSpPr/>
          <p:nvPr/>
        </p:nvSpPr>
        <p:spPr>
          <a:xfrm>
            <a:off x="12354076" y="5502424"/>
            <a:ext cx="31242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Time-to-Market</a:t>
            </a:r>
            <a:endParaRPr lang="en-US" sz="1600" dirty="0"/>
          </a:p>
        </p:txBody>
      </p:sp>
      <p:sp>
        <p:nvSpPr>
          <p:cNvPr id="46" name="Text 44"/>
          <p:cNvSpPr/>
          <p:nvPr/>
        </p:nvSpPr>
        <p:spPr>
          <a:xfrm>
            <a:off x="12354076" y="5858024"/>
            <a:ext cx="3124200" cy="558800"/>
          </a:xfrm>
          <a:prstGeom prst="rect">
            <a:avLst/>
          </a:prstGeom>
          <a:noFill/>
          <a:ln/>
        </p:spPr>
        <p:txBody>
          <a:bodyPr wrap="square" lIns="0" tIns="0" rIns="0" bIns="0" rtlCol="0" anchor="ctr"/>
          <a:lstStyle/>
          <a:p>
            <a:pPr algn="ct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Déploiement rapide de nouveaux pays</a:t>
            </a:r>
            <a:endParaRPr lang="en-US" sz="1600" dirty="0"/>
          </a:p>
        </p:txBody>
      </p:sp>
      <p:sp>
        <p:nvSpPr>
          <p:cNvPr id="47" name="Shape 45"/>
          <p:cNvSpPr/>
          <p:nvPr/>
        </p:nvSpPr>
        <p:spPr>
          <a:xfrm>
            <a:off x="512838" y="7498136"/>
            <a:ext cx="15224276" cy="1432076"/>
          </a:xfrm>
          <a:custGeom>
            <a:avLst/>
            <a:gdLst/>
            <a:ahLst/>
            <a:cxnLst/>
            <a:rect l="l" t="t" r="r" b="b"/>
            <a:pathLst>
              <a:path w="15224276" h="1432076">
                <a:moveTo>
                  <a:pt x="101606" y="0"/>
                </a:moveTo>
                <a:lnTo>
                  <a:pt x="15122670" y="0"/>
                </a:lnTo>
                <a:cubicBezTo>
                  <a:pt x="15178786" y="0"/>
                  <a:pt x="15224276" y="45490"/>
                  <a:pt x="15224276" y="101606"/>
                </a:cubicBezTo>
                <a:lnTo>
                  <a:pt x="15224276" y="1330470"/>
                </a:lnTo>
                <a:cubicBezTo>
                  <a:pt x="15224276" y="1386586"/>
                  <a:pt x="15178786" y="1432076"/>
                  <a:pt x="15122670" y="1432076"/>
                </a:cubicBezTo>
                <a:lnTo>
                  <a:pt x="101606" y="1432076"/>
                </a:lnTo>
                <a:cubicBezTo>
                  <a:pt x="45490" y="1432076"/>
                  <a:pt x="0" y="1386586"/>
                  <a:pt x="0" y="1330470"/>
                </a:cubicBezTo>
                <a:lnTo>
                  <a:pt x="0" y="101606"/>
                </a:lnTo>
                <a:cubicBezTo>
                  <a:pt x="0" y="45490"/>
                  <a:pt x="45490" y="0"/>
                  <a:pt x="101606" y="0"/>
                </a:cubicBezTo>
                <a:close/>
              </a:path>
            </a:pathLst>
          </a:custGeom>
          <a:solidFill>
            <a:srgbClr val="C5A575">
              <a:alpha val="10196"/>
            </a:srgbClr>
          </a:solidFill>
          <a:ln w="9676">
            <a:solidFill>
              <a:srgbClr val="C5A575">
                <a:alpha val="30196"/>
              </a:srgbClr>
            </a:solidFill>
            <a:prstDash val="solid"/>
          </a:ln>
        </p:spPr>
      </p:sp>
      <p:sp>
        <p:nvSpPr>
          <p:cNvPr id="48" name="Shape 46"/>
          <p:cNvSpPr/>
          <p:nvPr/>
        </p:nvSpPr>
        <p:spPr>
          <a:xfrm>
            <a:off x="771676" y="8023671"/>
            <a:ext cx="381000" cy="381000"/>
          </a:xfrm>
          <a:custGeom>
            <a:avLst/>
            <a:gdLst/>
            <a:ahLst/>
            <a:cxnLst/>
            <a:rect l="l" t="t" r="r" b="b"/>
            <a:pathLst>
              <a:path w="381000" h="381000">
                <a:moveTo>
                  <a:pt x="107379" y="0"/>
                </a:moveTo>
                <a:lnTo>
                  <a:pt x="274067" y="0"/>
                </a:lnTo>
                <a:cubicBezTo>
                  <a:pt x="293787" y="0"/>
                  <a:pt x="309860" y="16222"/>
                  <a:pt x="309116" y="35868"/>
                </a:cubicBezTo>
                <a:cubicBezTo>
                  <a:pt x="308967" y="39812"/>
                  <a:pt x="308818" y="43755"/>
                  <a:pt x="308595" y="47625"/>
                </a:cubicBezTo>
                <a:lnTo>
                  <a:pt x="345504" y="47625"/>
                </a:lnTo>
                <a:cubicBezTo>
                  <a:pt x="364927" y="47625"/>
                  <a:pt x="382042" y="63698"/>
                  <a:pt x="380554" y="84683"/>
                </a:cubicBezTo>
                <a:cubicBezTo>
                  <a:pt x="374972" y="161851"/>
                  <a:pt x="335533" y="204267"/>
                  <a:pt x="292745" y="226442"/>
                </a:cubicBezTo>
                <a:cubicBezTo>
                  <a:pt x="280988" y="232544"/>
                  <a:pt x="269007" y="237083"/>
                  <a:pt x="257621" y="240432"/>
                </a:cubicBezTo>
                <a:cubicBezTo>
                  <a:pt x="242590" y="261714"/>
                  <a:pt x="226963" y="272951"/>
                  <a:pt x="214536" y="278978"/>
                </a:cubicBezTo>
                <a:lnTo>
                  <a:pt x="214536" y="333375"/>
                </a:lnTo>
                <a:lnTo>
                  <a:pt x="262161" y="333375"/>
                </a:lnTo>
                <a:cubicBezTo>
                  <a:pt x="275332" y="333375"/>
                  <a:pt x="285973" y="344016"/>
                  <a:pt x="285973" y="357188"/>
                </a:cubicBezTo>
                <a:cubicBezTo>
                  <a:pt x="285973" y="370359"/>
                  <a:pt x="275332" y="381000"/>
                  <a:pt x="262161" y="381000"/>
                </a:cubicBezTo>
                <a:lnTo>
                  <a:pt x="119286" y="381000"/>
                </a:lnTo>
                <a:cubicBezTo>
                  <a:pt x="106114" y="381000"/>
                  <a:pt x="95473" y="370359"/>
                  <a:pt x="95473" y="357188"/>
                </a:cubicBezTo>
                <a:cubicBezTo>
                  <a:pt x="95473" y="344016"/>
                  <a:pt x="106114" y="333375"/>
                  <a:pt x="119286" y="333375"/>
                </a:cubicBezTo>
                <a:lnTo>
                  <a:pt x="166911" y="333375"/>
                </a:lnTo>
                <a:lnTo>
                  <a:pt x="166911" y="278978"/>
                </a:lnTo>
                <a:cubicBezTo>
                  <a:pt x="155004" y="273248"/>
                  <a:pt x="140196" y="262607"/>
                  <a:pt x="125760" y="243036"/>
                </a:cubicBezTo>
                <a:cubicBezTo>
                  <a:pt x="112068" y="239464"/>
                  <a:pt x="97185" y="234032"/>
                  <a:pt x="82674" y="225847"/>
                </a:cubicBezTo>
                <a:cubicBezTo>
                  <a:pt x="42416" y="203299"/>
                  <a:pt x="6102" y="160809"/>
                  <a:pt x="893" y="84534"/>
                </a:cubicBezTo>
                <a:cubicBezTo>
                  <a:pt x="-521" y="63624"/>
                  <a:pt x="16520" y="47551"/>
                  <a:pt x="35942" y="47551"/>
                </a:cubicBezTo>
                <a:lnTo>
                  <a:pt x="72851" y="47551"/>
                </a:lnTo>
                <a:cubicBezTo>
                  <a:pt x="72628" y="43681"/>
                  <a:pt x="72479" y="39812"/>
                  <a:pt x="72330" y="35793"/>
                </a:cubicBezTo>
                <a:cubicBezTo>
                  <a:pt x="71586" y="16073"/>
                  <a:pt x="87660" y="-74"/>
                  <a:pt x="107379" y="-74"/>
                </a:cubicBezTo>
                <a:close/>
                <a:moveTo>
                  <a:pt x="75530" y="83344"/>
                </a:moveTo>
                <a:lnTo>
                  <a:pt x="36537" y="83344"/>
                </a:lnTo>
                <a:cubicBezTo>
                  <a:pt x="41151" y="146372"/>
                  <a:pt x="70098" y="177924"/>
                  <a:pt x="99938" y="194667"/>
                </a:cubicBezTo>
                <a:cubicBezTo>
                  <a:pt x="89222" y="166911"/>
                  <a:pt x="80367" y="130671"/>
                  <a:pt x="75530" y="83344"/>
                </a:cubicBezTo>
                <a:close/>
                <a:moveTo>
                  <a:pt x="282773" y="191095"/>
                </a:moveTo>
                <a:cubicBezTo>
                  <a:pt x="312911" y="173385"/>
                  <a:pt x="340147" y="141908"/>
                  <a:pt x="344760" y="83344"/>
                </a:cubicBezTo>
                <a:lnTo>
                  <a:pt x="305842" y="83344"/>
                </a:lnTo>
                <a:cubicBezTo>
                  <a:pt x="301228" y="128662"/>
                  <a:pt x="292894" y="163860"/>
                  <a:pt x="282773" y="191095"/>
                </a:cubicBezTo>
                <a:close/>
              </a:path>
            </a:pathLst>
          </a:custGeom>
          <a:solidFill>
            <a:srgbClr val="C5A575"/>
          </a:solidFill>
          <a:ln/>
        </p:spPr>
      </p:sp>
      <p:sp>
        <p:nvSpPr>
          <p:cNvPr id="49" name="Text 47"/>
          <p:cNvSpPr/>
          <p:nvPr/>
        </p:nvSpPr>
        <p:spPr>
          <a:xfrm>
            <a:off x="1400326" y="7706171"/>
            <a:ext cx="14249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Victoire sur le Dilemme</a:t>
            </a:r>
            <a:endParaRPr lang="en-US" sz="1600" dirty="0"/>
          </a:p>
        </p:txBody>
      </p:sp>
      <p:sp>
        <p:nvSpPr>
          <p:cNvPr id="50" name="Text 48"/>
          <p:cNvSpPr/>
          <p:nvPr/>
        </p:nvSpPr>
        <p:spPr>
          <a:xfrm>
            <a:off x="1400326" y="8112571"/>
            <a:ext cx="14236700" cy="6096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Cette architecture résout le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dilemme souveraineté vs efficience</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 chaque pays garde son autonomie métier tout en bénéficiant d'une infrastructure mutualisée.</a:t>
            </a:r>
            <a:endParaRPr lang="en-US" sz="1600" dirty="0"/>
          </a:p>
        </p:txBody>
      </p:sp>
    </p:spTree>
  </p:cSld>
  <p:clrMapOvr>
    <a:masterClrMapping/>
  </p:clrMapOvr>
  <p:transition>
    <p:fade/>
    <p:spd val="med"/>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6827611" y="-78010"/>
            <a:ext cx="2600476" cy="720876"/>
          </a:xfrm>
          <a:custGeom>
            <a:avLst/>
            <a:gdLst/>
            <a:ahLst/>
            <a:cxnLst/>
            <a:rect l="l" t="t" r="r" b="b"/>
            <a:pathLst>
              <a:path w="2600476" h="720876">
                <a:moveTo>
                  <a:pt x="101600" y="0"/>
                </a:moveTo>
                <a:lnTo>
                  <a:pt x="2498876" y="0"/>
                </a:lnTo>
                <a:cubicBezTo>
                  <a:pt x="2554988" y="0"/>
                  <a:pt x="2600476" y="45488"/>
                  <a:pt x="2600476" y="101600"/>
                </a:cubicBezTo>
                <a:lnTo>
                  <a:pt x="2600476" y="619276"/>
                </a:lnTo>
                <a:cubicBezTo>
                  <a:pt x="2600476" y="675388"/>
                  <a:pt x="2554988" y="720876"/>
                  <a:pt x="24988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7061049" y="79226"/>
            <a:ext cx="2133600" cy="406400"/>
          </a:xfrm>
          <a:prstGeom prst="rect">
            <a:avLst/>
          </a:prstGeom>
          <a:noFill/>
          <a:ln/>
        </p:spPr>
        <p:txBody>
          <a:bodyPr wrap="square" lIns="0" tIns="0" rIns="0" bIns="0" rtlCol="0" anchor="ctr"/>
          <a:lstStyle/>
          <a:p>
            <a:pPr algn="ct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CONCLUSION</a:t>
            </a:r>
            <a:endParaRPr lang="en-US" sz="1600" dirty="0"/>
          </a:p>
        </p:txBody>
      </p:sp>
      <p:sp>
        <p:nvSpPr>
          <p:cNvPr id="5" name="Text 2"/>
          <p:cNvSpPr/>
          <p:nvPr/>
        </p:nvSpPr>
        <p:spPr>
          <a:xfrm>
            <a:off x="2815393" y="952500"/>
            <a:ext cx="10629900" cy="1905000"/>
          </a:xfrm>
          <a:prstGeom prst="rect">
            <a:avLst/>
          </a:prstGeom>
          <a:noFill/>
          <a:ln/>
        </p:spPr>
        <p:txBody>
          <a:bodyPr wrap="square" lIns="0" tIns="0" rIns="0" bIns="0" rtlCol="0" anchor="ctr"/>
          <a:lstStyle/>
          <a:p>
            <a:pPr algn="ctr">
              <a:lnSpc>
                <a:spcPct val="100000"/>
              </a:lnSpc>
            </a:pPr>
            <a:r>
              <a:rPr lang="en-US" sz="6000" b="1" dirty="0">
                <a:solidFill>
                  <a:srgbClr val="E8E9EB"/>
                </a:solidFill>
                <a:latin typeface="Oranienbaum" pitchFamily="34" charset="0"/>
                <a:ea typeface="Oranienbaum" pitchFamily="34" charset="-122"/>
                <a:cs typeface="Oranienbaum" pitchFamily="34" charset="-120"/>
              </a:rPr>
              <a:t>Architecture pour l'Agilité</a:t>
            </a:r>
            <a:endParaRPr lang="en-US" sz="1600" dirty="0"/>
          </a:p>
          <a:p>
            <a:pPr algn="ctr">
              <a:lnSpc>
                <a:spcPct val="100000"/>
              </a:lnSpc>
            </a:pPr>
            <a:r>
              <a:rPr lang="en-US" sz="6000" b="1" dirty="0">
                <a:solidFill>
                  <a:srgbClr val="E8E9EB"/>
                </a:solidFill>
                <a:latin typeface="Oranienbaum" pitchFamily="34" charset="0"/>
                <a:ea typeface="Oranienbaum" pitchFamily="34" charset="-122"/>
                <a:cs typeface="Oranienbaum" pitchFamily="34" charset="-120"/>
              </a:rPr>
              <a:t>Réglementaire</a:t>
            </a:r>
            <a:endParaRPr lang="en-US" sz="1600" dirty="0"/>
          </a:p>
        </p:txBody>
      </p:sp>
      <p:sp>
        <p:nvSpPr>
          <p:cNvPr id="6" name="Shape 3"/>
          <p:cNvSpPr/>
          <p:nvPr/>
        </p:nvSpPr>
        <p:spPr>
          <a:xfrm>
            <a:off x="6908800" y="3162300"/>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2374900" y="3822700"/>
            <a:ext cx="11506200" cy="825500"/>
          </a:xfrm>
          <a:prstGeom prst="rect">
            <a:avLst/>
          </a:prstGeom>
          <a:noFill/>
          <a:ln/>
        </p:spPr>
        <p:txBody>
          <a:bodyPr wrap="square" lIns="0" tIns="0" rIns="0" bIns="0" rtlCol="0" anchor="ctr"/>
          <a:lstStyle/>
          <a:p>
            <a:pPr algn="ctr">
              <a:lnSpc>
                <a:spcPct val="140000"/>
              </a:lnSpc>
            </a:pPr>
            <a:r>
              <a:rPr lang="en-US" sz="2000" dirty="0">
                <a:solidFill>
                  <a:srgbClr val="8C96A6"/>
                </a:solidFill>
                <a:latin typeface="Quattrocento Sans" pitchFamily="34" charset="0"/>
                <a:ea typeface="Quattrocento Sans" pitchFamily="34" charset="-122"/>
                <a:cs typeface="Quattrocento Sans" pitchFamily="34" charset="-120"/>
              </a:rPr>
              <a:t>Cette approche permet à la banque de </a:t>
            </a:r>
            <a:pPr algn="ctr">
              <a:lnSpc>
                <a:spcPct val="140000"/>
              </a:lnSpc>
            </a:pPr>
            <a:r>
              <a:rPr lang="en-US" sz="2000" b="1" dirty="0">
                <a:solidFill>
                  <a:srgbClr val="E8E9EB"/>
                </a:solidFill>
                <a:latin typeface="Quattrocento Sans" pitchFamily="34" charset="0"/>
                <a:ea typeface="Quattrocento Sans" pitchFamily="34" charset="-122"/>
                <a:cs typeface="Quattrocento Sans" pitchFamily="34" charset="-120"/>
              </a:rPr>
              <a:t>répondre aux évolutions réglementaires locales</a:t>
            </a:r>
            <a:pPr algn="ctr">
              <a:lnSpc>
                <a:spcPct val="140000"/>
              </a:lnSpc>
            </a:pPr>
            <a:r>
              <a:rPr lang="en-US" sz="2000" dirty="0">
                <a:solidFill>
                  <a:srgbClr val="8C96A6"/>
                </a:solidFill>
                <a:latin typeface="Quattrocento Sans" pitchFamily="34" charset="0"/>
                <a:ea typeface="Quattrocento Sans" pitchFamily="34" charset="-122"/>
                <a:cs typeface="Quattrocento Sans" pitchFamily="34" charset="-120"/>
              </a:rPr>
              <a:t> (PSD3, nouvelles directives AML) sans impacter la factory centrale.</a:t>
            </a:r>
            <a:endParaRPr lang="en-US" sz="1600" dirty="0"/>
          </a:p>
        </p:txBody>
      </p:sp>
      <p:sp>
        <p:nvSpPr>
          <p:cNvPr id="8" name="Text 5"/>
          <p:cNvSpPr/>
          <p:nvPr/>
        </p:nvSpPr>
        <p:spPr>
          <a:xfrm>
            <a:off x="2374900" y="4851400"/>
            <a:ext cx="11506200" cy="825500"/>
          </a:xfrm>
          <a:prstGeom prst="rect">
            <a:avLst/>
          </a:prstGeom>
          <a:noFill/>
          <a:ln/>
        </p:spPr>
        <p:txBody>
          <a:bodyPr wrap="square" lIns="0" tIns="0" rIns="0" bIns="0" rtlCol="0" anchor="ctr"/>
          <a:lstStyle/>
          <a:p>
            <a:pPr algn="ctr">
              <a:lnSpc>
                <a:spcPct val="140000"/>
              </a:lnSpc>
            </a:pPr>
            <a:r>
              <a:rPr lang="en-US" sz="2000" dirty="0">
                <a:solidFill>
                  <a:srgbClr val="8C96A6"/>
                </a:solidFill>
                <a:latin typeface="Quattrocento Sans" pitchFamily="34" charset="0"/>
                <a:ea typeface="Quattrocento Sans" pitchFamily="34" charset="-122"/>
                <a:cs typeface="Quattrocento Sans" pitchFamily="34" charset="-120"/>
              </a:rPr>
              <a:t>L'intégration de nouveaux pays (Portugal, Espagne) se fait comme l'ajout de </a:t>
            </a:r>
            <a:pPr algn="ctr">
              <a:lnSpc>
                <a:spcPct val="140000"/>
              </a:lnSpc>
            </a:pPr>
            <a:r>
              <a:rPr lang="en-US" sz="2000" b="1" dirty="0">
                <a:solidFill>
                  <a:srgbClr val="E8E9EB"/>
                </a:solidFill>
                <a:latin typeface="Quattrocento Sans" pitchFamily="34" charset="0"/>
                <a:ea typeface="Quattrocento Sans" pitchFamily="34" charset="-122"/>
                <a:cs typeface="Quattrocento Sans" pitchFamily="34" charset="-120"/>
              </a:rPr>
              <a:t>simples locataires</a:t>
            </a:r>
            <a:pPr algn="ctr">
              <a:lnSpc>
                <a:spcPct val="140000"/>
              </a:lnSpc>
            </a:pPr>
            <a:r>
              <a:rPr lang="en-US" sz="2000" dirty="0">
                <a:solidFill>
                  <a:srgbClr val="8C96A6"/>
                </a:solidFill>
                <a:latin typeface="Quattrocento Sans" pitchFamily="34" charset="0"/>
                <a:ea typeface="Quattrocento Sans" pitchFamily="34" charset="-122"/>
                <a:cs typeface="Quattrocento Sans" pitchFamily="34" charset="-120"/>
              </a:rPr>
              <a:t> du système existant, garantissant une uniformité technique et une scalabilité horizontale.</a:t>
            </a:r>
            <a:endParaRPr lang="en-US" sz="1600" dirty="0"/>
          </a:p>
        </p:txBody>
      </p:sp>
      <p:sp>
        <p:nvSpPr>
          <p:cNvPr id="9" name="Shape 6"/>
          <p:cNvSpPr/>
          <p:nvPr/>
        </p:nvSpPr>
        <p:spPr>
          <a:xfrm>
            <a:off x="2443238" y="6088138"/>
            <a:ext cx="3578376" cy="2117876"/>
          </a:xfrm>
          <a:custGeom>
            <a:avLst/>
            <a:gdLst/>
            <a:ahLst/>
            <a:cxnLst/>
            <a:rect l="l" t="t" r="r" b="b"/>
            <a:pathLst>
              <a:path w="3578376" h="2117876">
                <a:moveTo>
                  <a:pt x="101595" y="0"/>
                </a:moveTo>
                <a:lnTo>
                  <a:pt x="3476782" y="0"/>
                </a:lnTo>
                <a:cubicBezTo>
                  <a:pt x="3532891" y="0"/>
                  <a:pt x="3578376" y="45485"/>
                  <a:pt x="3578376" y="101595"/>
                </a:cubicBezTo>
                <a:lnTo>
                  <a:pt x="3578376" y="2016282"/>
                </a:lnTo>
                <a:cubicBezTo>
                  <a:pt x="3578376" y="2072391"/>
                  <a:pt x="3532891" y="2117876"/>
                  <a:pt x="3476782" y="2117876"/>
                </a:cubicBezTo>
                <a:lnTo>
                  <a:pt x="101595" y="2117876"/>
                </a:lnTo>
                <a:cubicBezTo>
                  <a:pt x="45485" y="2117876"/>
                  <a:pt x="0" y="2072391"/>
                  <a:pt x="0" y="2016282"/>
                </a:cubicBezTo>
                <a:lnTo>
                  <a:pt x="0" y="101595"/>
                </a:lnTo>
                <a:cubicBezTo>
                  <a:pt x="0" y="45523"/>
                  <a:pt x="45523" y="0"/>
                  <a:pt x="101595" y="0"/>
                </a:cubicBezTo>
                <a:close/>
              </a:path>
            </a:pathLst>
          </a:custGeom>
          <a:solidFill>
            <a:srgbClr val="3A5A78">
              <a:alpha val="10196"/>
            </a:srgbClr>
          </a:solidFill>
          <a:ln w="9676">
            <a:solidFill>
              <a:srgbClr val="3A5A78">
                <a:alpha val="30196"/>
              </a:srgbClr>
            </a:solidFill>
            <a:prstDash val="solid"/>
          </a:ln>
        </p:spPr>
      </p:sp>
      <p:sp>
        <p:nvSpPr>
          <p:cNvPr id="10" name="Shape 7"/>
          <p:cNvSpPr/>
          <p:nvPr/>
        </p:nvSpPr>
        <p:spPr>
          <a:xfrm>
            <a:off x="4046008" y="6346974"/>
            <a:ext cx="381000" cy="381000"/>
          </a:xfrm>
          <a:custGeom>
            <a:avLst/>
            <a:gdLst/>
            <a:ahLst/>
            <a:cxnLst/>
            <a:rect l="l" t="t" r="r" b="b"/>
            <a:pathLst>
              <a:path w="381000" h="381000">
                <a:moveTo>
                  <a:pt x="190500" y="0"/>
                </a:moveTo>
                <a:cubicBezTo>
                  <a:pt x="193923" y="0"/>
                  <a:pt x="197346" y="744"/>
                  <a:pt x="200471" y="2158"/>
                </a:cubicBezTo>
                <a:lnTo>
                  <a:pt x="340668" y="61615"/>
                </a:lnTo>
                <a:cubicBezTo>
                  <a:pt x="357039" y="68535"/>
                  <a:pt x="369243" y="84683"/>
                  <a:pt x="369168" y="104180"/>
                </a:cubicBezTo>
                <a:cubicBezTo>
                  <a:pt x="368796" y="177998"/>
                  <a:pt x="338435" y="313060"/>
                  <a:pt x="210220" y="374452"/>
                </a:cubicBezTo>
                <a:cubicBezTo>
                  <a:pt x="197793" y="380405"/>
                  <a:pt x="183356" y="380405"/>
                  <a:pt x="170929" y="374452"/>
                </a:cubicBezTo>
                <a:cubicBezTo>
                  <a:pt x="42639" y="313060"/>
                  <a:pt x="12353" y="177998"/>
                  <a:pt x="11981" y="104180"/>
                </a:cubicBezTo>
                <a:cubicBezTo>
                  <a:pt x="11906" y="84683"/>
                  <a:pt x="24110" y="68535"/>
                  <a:pt x="40481" y="61615"/>
                </a:cubicBezTo>
                <a:lnTo>
                  <a:pt x="180603" y="2158"/>
                </a:lnTo>
                <a:cubicBezTo>
                  <a:pt x="183728" y="744"/>
                  <a:pt x="187077" y="0"/>
                  <a:pt x="190500" y="0"/>
                </a:cubicBezTo>
                <a:close/>
                <a:moveTo>
                  <a:pt x="190500" y="49709"/>
                </a:moveTo>
                <a:lnTo>
                  <a:pt x="190500" y="331068"/>
                </a:lnTo>
                <a:cubicBezTo>
                  <a:pt x="293191" y="281360"/>
                  <a:pt x="320799" y="171227"/>
                  <a:pt x="321469" y="105296"/>
                </a:cubicBezTo>
                <a:lnTo>
                  <a:pt x="190500" y="49783"/>
                </a:lnTo>
                <a:lnTo>
                  <a:pt x="190500" y="49783"/>
                </a:lnTo>
                <a:close/>
              </a:path>
            </a:pathLst>
          </a:custGeom>
          <a:solidFill>
            <a:srgbClr val="C5A575"/>
          </a:solidFill>
          <a:ln/>
        </p:spPr>
      </p:sp>
      <p:sp>
        <p:nvSpPr>
          <p:cNvPr id="11" name="Text 8"/>
          <p:cNvSpPr/>
          <p:nvPr/>
        </p:nvSpPr>
        <p:spPr>
          <a:xfrm>
            <a:off x="2644926" y="6880374"/>
            <a:ext cx="31750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Souveraineté</a:t>
            </a:r>
            <a:endParaRPr lang="en-US" sz="1600" dirty="0"/>
          </a:p>
        </p:txBody>
      </p:sp>
      <p:sp>
        <p:nvSpPr>
          <p:cNvPr id="12" name="Text 9"/>
          <p:cNvSpPr/>
          <p:nvPr/>
        </p:nvSpPr>
        <p:spPr>
          <a:xfrm>
            <a:off x="2651276" y="7337574"/>
            <a:ext cx="3162300" cy="6096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Chaque pays maîtrise ses règles métier</a:t>
            </a:r>
            <a:endParaRPr lang="en-US" sz="1600" dirty="0"/>
          </a:p>
        </p:txBody>
      </p:sp>
      <p:sp>
        <p:nvSpPr>
          <p:cNvPr id="13" name="Shape 10"/>
          <p:cNvSpPr/>
          <p:nvPr/>
        </p:nvSpPr>
        <p:spPr>
          <a:xfrm>
            <a:off x="6337905" y="6088138"/>
            <a:ext cx="3578376" cy="2117876"/>
          </a:xfrm>
          <a:custGeom>
            <a:avLst/>
            <a:gdLst/>
            <a:ahLst/>
            <a:cxnLst/>
            <a:rect l="l" t="t" r="r" b="b"/>
            <a:pathLst>
              <a:path w="3578376" h="2117876">
                <a:moveTo>
                  <a:pt x="101595" y="0"/>
                </a:moveTo>
                <a:lnTo>
                  <a:pt x="3476782" y="0"/>
                </a:lnTo>
                <a:cubicBezTo>
                  <a:pt x="3532891" y="0"/>
                  <a:pt x="3578376" y="45485"/>
                  <a:pt x="3578376" y="101595"/>
                </a:cubicBezTo>
                <a:lnTo>
                  <a:pt x="3578376" y="2016282"/>
                </a:lnTo>
                <a:cubicBezTo>
                  <a:pt x="3578376" y="2072391"/>
                  <a:pt x="3532891" y="2117876"/>
                  <a:pt x="3476782" y="2117876"/>
                </a:cubicBezTo>
                <a:lnTo>
                  <a:pt x="101595" y="2117876"/>
                </a:lnTo>
                <a:cubicBezTo>
                  <a:pt x="45485" y="2117876"/>
                  <a:pt x="0" y="2072391"/>
                  <a:pt x="0" y="2016282"/>
                </a:cubicBezTo>
                <a:lnTo>
                  <a:pt x="0" y="101595"/>
                </a:lnTo>
                <a:cubicBezTo>
                  <a:pt x="0" y="45523"/>
                  <a:pt x="45523" y="0"/>
                  <a:pt x="101595" y="0"/>
                </a:cubicBezTo>
                <a:close/>
              </a:path>
            </a:pathLst>
          </a:custGeom>
          <a:solidFill>
            <a:srgbClr val="3A5A78">
              <a:alpha val="10196"/>
            </a:srgbClr>
          </a:solidFill>
          <a:ln w="9676">
            <a:solidFill>
              <a:srgbClr val="3A5A78">
                <a:alpha val="30196"/>
              </a:srgbClr>
            </a:solidFill>
            <a:prstDash val="solid"/>
          </a:ln>
        </p:spPr>
      </p:sp>
      <p:sp>
        <p:nvSpPr>
          <p:cNvPr id="14" name="Shape 11"/>
          <p:cNvSpPr/>
          <p:nvPr/>
        </p:nvSpPr>
        <p:spPr>
          <a:xfrm>
            <a:off x="7893050" y="6346974"/>
            <a:ext cx="476250" cy="381000"/>
          </a:xfrm>
          <a:custGeom>
            <a:avLst/>
            <a:gdLst/>
            <a:ahLst/>
            <a:cxnLst/>
            <a:rect l="l" t="t" r="r" b="b"/>
            <a:pathLst>
              <a:path w="476250" h="381000">
                <a:moveTo>
                  <a:pt x="309488" y="156642"/>
                </a:moveTo>
                <a:cubicBezTo>
                  <a:pt x="318567" y="154186"/>
                  <a:pt x="328092" y="158502"/>
                  <a:pt x="332184" y="166911"/>
                </a:cubicBezTo>
                <a:lnTo>
                  <a:pt x="346025" y="194890"/>
                </a:lnTo>
                <a:cubicBezTo>
                  <a:pt x="353690" y="195932"/>
                  <a:pt x="361206" y="198016"/>
                  <a:pt x="368275" y="200918"/>
                </a:cubicBezTo>
                <a:lnTo>
                  <a:pt x="394320" y="183579"/>
                </a:lnTo>
                <a:cubicBezTo>
                  <a:pt x="402134" y="178371"/>
                  <a:pt x="412477" y="179412"/>
                  <a:pt x="419100" y="186035"/>
                </a:cubicBezTo>
                <a:lnTo>
                  <a:pt x="433388" y="200323"/>
                </a:lnTo>
                <a:cubicBezTo>
                  <a:pt x="440010" y="206946"/>
                  <a:pt x="441052" y="217363"/>
                  <a:pt x="435843" y="225103"/>
                </a:cubicBezTo>
                <a:lnTo>
                  <a:pt x="418505" y="251073"/>
                </a:lnTo>
                <a:cubicBezTo>
                  <a:pt x="419919" y="254571"/>
                  <a:pt x="421184" y="258217"/>
                  <a:pt x="422225" y="262012"/>
                </a:cubicBezTo>
                <a:cubicBezTo>
                  <a:pt x="423267" y="265807"/>
                  <a:pt x="423937" y="269528"/>
                  <a:pt x="424458" y="273323"/>
                </a:cubicBezTo>
                <a:lnTo>
                  <a:pt x="452512" y="287164"/>
                </a:lnTo>
                <a:cubicBezTo>
                  <a:pt x="460921" y="291331"/>
                  <a:pt x="465237" y="300856"/>
                  <a:pt x="462781" y="309860"/>
                </a:cubicBezTo>
                <a:lnTo>
                  <a:pt x="457572" y="329357"/>
                </a:lnTo>
                <a:cubicBezTo>
                  <a:pt x="455116" y="338361"/>
                  <a:pt x="446708" y="344463"/>
                  <a:pt x="437331" y="343867"/>
                </a:cubicBezTo>
                <a:lnTo>
                  <a:pt x="406078" y="341858"/>
                </a:lnTo>
                <a:cubicBezTo>
                  <a:pt x="401389" y="347886"/>
                  <a:pt x="395957" y="353467"/>
                  <a:pt x="389781" y="358229"/>
                </a:cubicBezTo>
                <a:lnTo>
                  <a:pt x="391790" y="389409"/>
                </a:lnTo>
                <a:cubicBezTo>
                  <a:pt x="392385" y="398785"/>
                  <a:pt x="386283" y="407268"/>
                  <a:pt x="377279" y="409649"/>
                </a:cubicBezTo>
                <a:lnTo>
                  <a:pt x="357783" y="414858"/>
                </a:lnTo>
                <a:cubicBezTo>
                  <a:pt x="348704" y="417314"/>
                  <a:pt x="339254" y="412998"/>
                  <a:pt x="335087" y="404589"/>
                </a:cubicBezTo>
                <a:lnTo>
                  <a:pt x="321246" y="376610"/>
                </a:lnTo>
                <a:cubicBezTo>
                  <a:pt x="313581" y="375568"/>
                  <a:pt x="306065" y="373484"/>
                  <a:pt x="298996" y="370582"/>
                </a:cubicBezTo>
                <a:lnTo>
                  <a:pt x="272951" y="387921"/>
                </a:lnTo>
                <a:cubicBezTo>
                  <a:pt x="265137" y="393129"/>
                  <a:pt x="254794" y="392088"/>
                  <a:pt x="248171" y="385465"/>
                </a:cubicBezTo>
                <a:lnTo>
                  <a:pt x="233883" y="371177"/>
                </a:lnTo>
                <a:cubicBezTo>
                  <a:pt x="227261" y="364554"/>
                  <a:pt x="226219" y="354211"/>
                  <a:pt x="231428" y="346397"/>
                </a:cubicBezTo>
                <a:lnTo>
                  <a:pt x="248766" y="320353"/>
                </a:lnTo>
                <a:cubicBezTo>
                  <a:pt x="247352" y="316855"/>
                  <a:pt x="246087" y="313209"/>
                  <a:pt x="245046" y="309414"/>
                </a:cubicBezTo>
                <a:cubicBezTo>
                  <a:pt x="244004" y="305619"/>
                  <a:pt x="243334" y="301823"/>
                  <a:pt x="242813" y="298103"/>
                </a:cubicBezTo>
                <a:lnTo>
                  <a:pt x="214759" y="284262"/>
                </a:lnTo>
                <a:cubicBezTo>
                  <a:pt x="206350" y="280095"/>
                  <a:pt x="202109" y="270570"/>
                  <a:pt x="204490" y="261565"/>
                </a:cubicBezTo>
                <a:lnTo>
                  <a:pt x="209699" y="242069"/>
                </a:lnTo>
                <a:cubicBezTo>
                  <a:pt x="212154" y="233065"/>
                  <a:pt x="220563" y="226963"/>
                  <a:pt x="229939" y="227558"/>
                </a:cubicBezTo>
                <a:lnTo>
                  <a:pt x="261119" y="229567"/>
                </a:lnTo>
                <a:cubicBezTo>
                  <a:pt x="265807" y="223540"/>
                  <a:pt x="271239" y="217959"/>
                  <a:pt x="277416" y="213196"/>
                </a:cubicBezTo>
                <a:lnTo>
                  <a:pt x="275406" y="182091"/>
                </a:lnTo>
                <a:cubicBezTo>
                  <a:pt x="274811" y="172715"/>
                  <a:pt x="280913" y="164232"/>
                  <a:pt x="289917" y="161851"/>
                </a:cubicBezTo>
                <a:lnTo>
                  <a:pt x="309414" y="156642"/>
                </a:lnTo>
                <a:close/>
                <a:moveTo>
                  <a:pt x="333673" y="253008"/>
                </a:moveTo>
                <a:cubicBezTo>
                  <a:pt x="315602" y="253028"/>
                  <a:pt x="300947" y="267716"/>
                  <a:pt x="300968" y="285787"/>
                </a:cubicBezTo>
                <a:cubicBezTo>
                  <a:pt x="300988" y="303858"/>
                  <a:pt x="315676" y="318513"/>
                  <a:pt x="333747" y="318492"/>
                </a:cubicBezTo>
                <a:cubicBezTo>
                  <a:pt x="351818" y="318472"/>
                  <a:pt x="366473" y="303784"/>
                  <a:pt x="366452" y="285713"/>
                </a:cubicBezTo>
                <a:cubicBezTo>
                  <a:pt x="366432" y="267642"/>
                  <a:pt x="351744" y="252987"/>
                  <a:pt x="333673" y="253008"/>
                </a:cubicBezTo>
                <a:close/>
                <a:moveTo>
                  <a:pt x="167357" y="-33858"/>
                </a:moveTo>
                <a:lnTo>
                  <a:pt x="186854" y="-28649"/>
                </a:lnTo>
                <a:cubicBezTo>
                  <a:pt x="195858" y="-26194"/>
                  <a:pt x="201960" y="-17711"/>
                  <a:pt x="201364" y="-8409"/>
                </a:cubicBezTo>
                <a:lnTo>
                  <a:pt x="199355" y="22696"/>
                </a:lnTo>
                <a:cubicBezTo>
                  <a:pt x="205532" y="27459"/>
                  <a:pt x="210964" y="32965"/>
                  <a:pt x="215652" y="39067"/>
                </a:cubicBezTo>
                <a:lnTo>
                  <a:pt x="246906" y="37058"/>
                </a:lnTo>
                <a:cubicBezTo>
                  <a:pt x="256208" y="36463"/>
                  <a:pt x="264691" y="42565"/>
                  <a:pt x="267146" y="51569"/>
                </a:cubicBezTo>
                <a:lnTo>
                  <a:pt x="272355" y="71065"/>
                </a:lnTo>
                <a:cubicBezTo>
                  <a:pt x="274737" y="80070"/>
                  <a:pt x="270495" y="89595"/>
                  <a:pt x="262086" y="93762"/>
                </a:cubicBezTo>
                <a:lnTo>
                  <a:pt x="234032" y="107603"/>
                </a:lnTo>
                <a:cubicBezTo>
                  <a:pt x="233511" y="111398"/>
                  <a:pt x="232767" y="115193"/>
                  <a:pt x="231800" y="118914"/>
                </a:cubicBezTo>
                <a:cubicBezTo>
                  <a:pt x="230832" y="122634"/>
                  <a:pt x="229493" y="126355"/>
                  <a:pt x="228079" y="129853"/>
                </a:cubicBezTo>
                <a:lnTo>
                  <a:pt x="245418" y="155897"/>
                </a:lnTo>
                <a:cubicBezTo>
                  <a:pt x="250627" y="163711"/>
                  <a:pt x="249585" y="174054"/>
                  <a:pt x="242962" y="180677"/>
                </a:cubicBezTo>
                <a:lnTo>
                  <a:pt x="228674" y="194965"/>
                </a:lnTo>
                <a:cubicBezTo>
                  <a:pt x="222052" y="201588"/>
                  <a:pt x="211708" y="202629"/>
                  <a:pt x="203895" y="197421"/>
                </a:cubicBezTo>
                <a:lnTo>
                  <a:pt x="177850" y="180082"/>
                </a:lnTo>
                <a:cubicBezTo>
                  <a:pt x="170780" y="182984"/>
                  <a:pt x="163264" y="185068"/>
                  <a:pt x="155600" y="186110"/>
                </a:cubicBezTo>
                <a:lnTo>
                  <a:pt x="141759" y="214089"/>
                </a:lnTo>
                <a:cubicBezTo>
                  <a:pt x="137592" y="222498"/>
                  <a:pt x="128067" y="226740"/>
                  <a:pt x="119063" y="224358"/>
                </a:cubicBezTo>
                <a:lnTo>
                  <a:pt x="99566" y="219149"/>
                </a:lnTo>
                <a:cubicBezTo>
                  <a:pt x="90488" y="216694"/>
                  <a:pt x="84460" y="208211"/>
                  <a:pt x="85055" y="198909"/>
                </a:cubicBezTo>
                <a:lnTo>
                  <a:pt x="87064" y="167729"/>
                </a:lnTo>
                <a:cubicBezTo>
                  <a:pt x="80888" y="162967"/>
                  <a:pt x="75456" y="157460"/>
                  <a:pt x="70768" y="151358"/>
                </a:cubicBezTo>
                <a:lnTo>
                  <a:pt x="39514" y="153367"/>
                </a:lnTo>
                <a:cubicBezTo>
                  <a:pt x="30212" y="153963"/>
                  <a:pt x="21729" y="147861"/>
                  <a:pt x="19273" y="138857"/>
                </a:cubicBezTo>
                <a:lnTo>
                  <a:pt x="14064" y="119360"/>
                </a:lnTo>
                <a:cubicBezTo>
                  <a:pt x="11683" y="110356"/>
                  <a:pt x="15925" y="100831"/>
                  <a:pt x="24333" y="96664"/>
                </a:cubicBezTo>
                <a:lnTo>
                  <a:pt x="52388" y="82823"/>
                </a:lnTo>
                <a:cubicBezTo>
                  <a:pt x="52908" y="79028"/>
                  <a:pt x="53653" y="75307"/>
                  <a:pt x="54620" y="71512"/>
                </a:cubicBezTo>
                <a:cubicBezTo>
                  <a:pt x="55662" y="67717"/>
                  <a:pt x="56852" y="64071"/>
                  <a:pt x="58341" y="60573"/>
                </a:cubicBezTo>
                <a:lnTo>
                  <a:pt x="41002" y="34603"/>
                </a:lnTo>
                <a:cubicBezTo>
                  <a:pt x="35793" y="26789"/>
                  <a:pt x="36835" y="16446"/>
                  <a:pt x="43458" y="9823"/>
                </a:cubicBezTo>
                <a:lnTo>
                  <a:pt x="57745" y="-4465"/>
                </a:lnTo>
                <a:cubicBezTo>
                  <a:pt x="64368" y="-11088"/>
                  <a:pt x="74712" y="-12129"/>
                  <a:pt x="82525" y="-6921"/>
                </a:cubicBezTo>
                <a:lnTo>
                  <a:pt x="108570" y="10418"/>
                </a:lnTo>
                <a:cubicBezTo>
                  <a:pt x="115639" y="7516"/>
                  <a:pt x="123155" y="5432"/>
                  <a:pt x="130820" y="4390"/>
                </a:cubicBezTo>
                <a:lnTo>
                  <a:pt x="144661" y="-23589"/>
                </a:lnTo>
                <a:cubicBezTo>
                  <a:pt x="148828" y="-31998"/>
                  <a:pt x="158279" y="-36240"/>
                  <a:pt x="167357" y="-33858"/>
                </a:cubicBezTo>
                <a:close/>
                <a:moveTo>
                  <a:pt x="143173" y="62508"/>
                </a:moveTo>
                <a:cubicBezTo>
                  <a:pt x="125102" y="62508"/>
                  <a:pt x="110430" y="77179"/>
                  <a:pt x="110430" y="95250"/>
                </a:cubicBezTo>
                <a:cubicBezTo>
                  <a:pt x="110430" y="113321"/>
                  <a:pt x="125102" y="127992"/>
                  <a:pt x="143173" y="127992"/>
                </a:cubicBezTo>
                <a:cubicBezTo>
                  <a:pt x="161244" y="127992"/>
                  <a:pt x="175915" y="113321"/>
                  <a:pt x="175915" y="95250"/>
                </a:cubicBezTo>
                <a:cubicBezTo>
                  <a:pt x="175915" y="77179"/>
                  <a:pt x="161244" y="62508"/>
                  <a:pt x="143173" y="62508"/>
                </a:cubicBezTo>
                <a:close/>
              </a:path>
            </a:pathLst>
          </a:custGeom>
          <a:solidFill>
            <a:srgbClr val="C5A575"/>
          </a:solidFill>
          <a:ln/>
        </p:spPr>
      </p:sp>
      <p:sp>
        <p:nvSpPr>
          <p:cNvPr id="15" name="Text 12"/>
          <p:cNvSpPr/>
          <p:nvPr/>
        </p:nvSpPr>
        <p:spPr>
          <a:xfrm>
            <a:off x="6539593" y="6880374"/>
            <a:ext cx="31750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Mutualisation</a:t>
            </a:r>
            <a:endParaRPr lang="en-US" sz="1600" dirty="0"/>
          </a:p>
        </p:txBody>
      </p:sp>
      <p:sp>
        <p:nvSpPr>
          <p:cNvPr id="16" name="Text 13"/>
          <p:cNvSpPr/>
          <p:nvPr/>
        </p:nvSpPr>
        <p:spPr>
          <a:xfrm>
            <a:off x="6545943" y="7337574"/>
            <a:ext cx="31623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Infrastructure technique partagée</a:t>
            </a:r>
            <a:endParaRPr lang="en-US" sz="1600" dirty="0"/>
          </a:p>
        </p:txBody>
      </p:sp>
      <p:sp>
        <p:nvSpPr>
          <p:cNvPr id="17" name="Shape 14"/>
          <p:cNvSpPr/>
          <p:nvPr/>
        </p:nvSpPr>
        <p:spPr>
          <a:xfrm>
            <a:off x="10232572" y="6088138"/>
            <a:ext cx="3578376" cy="2117876"/>
          </a:xfrm>
          <a:custGeom>
            <a:avLst/>
            <a:gdLst/>
            <a:ahLst/>
            <a:cxnLst/>
            <a:rect l="l" t="t" r="r" b="b"/>
            <a:pathLst>
              <a:path w="3578376" h="2117876">
                <a:moveTo>
                  <a:pt x="101595" y="0"/>
                </a:moveTo>
                <a:lnTo>
                  <a:pt x="3476782" y="0"/>
                </a:lnTo>
                <a:cubicBezTo>
                  <a:pt x="3532891" y="0"/>
                  <a:pt x="3578376" y="45485"/>
                  <a:pt x="3578376" y="101595"/>
                </a:cubicBezTo>
                <a:lnTo>
                  <a:pt x="3578376" y="2016282"/>
                </a:lnTo>
                <a:cubicBezTo>
                  <a:pt x="3578376" y="2072391"/>
                  <a:pt x="3532891" y="2117876"/>
                  <a:pt x="3476782" y="2117876"/>
                </a:cubicBezTo>
                <a:lnTo>
                  <a:pt x="101595" y="2117876"/>
                </a:lnTo>
                <a:cubicBezTo>
                  <a:pt x="45485" y="2117876"/>
                  <a:pt x="0" y="2072391"/>
                  <a:pt x="0" y="2016282"/>
                </a:cubicBezTo>
                <a:lnTo>
                  <a:pt x="0" y="101595"/>
                </a:lnTo>
                <a:cubicBezTo>
                  <a:pt x="0" y="45523"/>
                  <a:pt x="45523" y="0"/>
                  <a:pt x="101595" y="0"/>
                </a:cubicBezTo>
                <a:close/>
              </a:path>
            </a:pathLst>
          </a:custGeom>
          <a:solidFill>
            <a:srgbClr val="C5A575">
              <a:alpha val="10196"/>
            </a:srgbClr>
          </a:solidFill>
          <a:ln w="9676">
            <a:solidFill>
              <a:srgbClr val="C5A575">
                <a:alpha val="30196"/>
              </a:srgbClr>
            </a:solidFill>
            <a:prstDash val="solid"/>
          </a:ln>
        </p:spPr>
      </p:sp>
      <p:sp>
        <p:nvSpPr>
          <p:cNvPr id="18" name="Shape 15"/>
          <p:cNvSpPr/>
          <p:nvPr/>
        </p:nvSpPr>
        <p:spPr>
          <a:xfrm>
            <a:off x="11835342" y="6346974"/>
            <a:ext cx="381000" cy="381000"/>
          </a:xfrm>
          <a:custGeom>
            <a:avLst/>
            <a:gdLst/>
            <a:ahLst/>
            <a:cxnLst/>
            <a:rect l="l" t="t" r="r" b="b"/>
            <a:pathLst>
              <a:path w="381000" h="381000">
                <a:moveTo>
                  <a:pt x="95250" y="238125"/>
                </a:moveTo>
                <a:lnTo>
                  <a:pt x="18231" y="238125"/>
                </a:lnTo>
                <a:cubicBezTo>
                  <a:pt x="-298" y="238125"/>
                  <a:pt x="-11683" y="217959"/>
                  <a:pt x="-2158" y="202034"/>
                </a:cubicBezTo>
                <a:lnTo>
                  <a:pt x="37207" y="136401"/>
                </a:lnTo>
                <a:cubicBezTo>
                  <a:pt x="43681" y="125611"/>
                  <a:pt x="55290" y="119063"/>
                  <a:pt x="67866" y="119063"/>
                </a:cubicBezTo>
                <a:lnTo>
                  <a:pt x="138559" y="119063"/>
                </a:lnTo>
                <a:cubicBezTo>
                  <a:pt x="195188" y="23143"/>
                  <a:pt x="279648" y="18306"/>
                  <a:pt x="336128" y="26566"/>
                </a:cubicBezTo>
                <a:cubicBezTo>
                  <a:pt x="345653" y="27980"/>
                  <a:pt x="353095" y="35421"/>
                  <a:pt x="354434" y="44872"/>
                </a:cubicBezTo>
                <a:cubicBezTo>
                  <a:pt x="362694" y="101352"/>
                  <a:pt x="357857" y="185812"/>
                  <a:pt x="261938" y="242441"/>
                </a:cubicBezTo>
                <a:lnTo>
                  <a:pt x="261938" y="313134"/>
                </a:lnTo>
                <a:cubicBezTo>
                  <a:pt x="261938" y="325710"/>
                  <a:pt x="255389" y="337319"/>
                  <a:pt x="244599" y="343793"/>
                </a:cubicBezTo>
                <a:lnTo>
                  <a:pt x="178966" y="383158"/>
                </a:lnTo>
                <a:cubicBezTo>
                  <a:pt x="163116" y="392683"/>
                  <a:pt x="142875" y="381223"/>
                  <a:pt x="142875" y="362769"/>
                </a:cubicBezTo>
                <a:lnTo>
                  <a:pt x="142875" y="285750"/>
                </a:lnTo>
                <a:cubicBezTo>
                  <a:pt x="142875" y="259482"/>
                  <a:pt x="121518" y="238125"/>
                  <a:pt x="95250" y="238125"/>
                </a:cubicBezTo>
                <a:lnTo>
                  <a:pt x="95176" y="238125"/>
                </a:lnTo>
                <a:close/>
                <a:moveTo>
                  <a:pt x="297656" y="119063"/>
                </a:moveTo>
                <a:cubicBezTo>
                  <a:pt x="297656" y="99349"/>
                  <a:pt x="281651" y="83344"/>
                  <a:pt x="261938" y="83344"/>
                </a:cubicBezTo>
                <a:cubicBezTo>
                  <a:pt x="242224" y="83344"/>
                  <a:pt x="226219" y="99349"/>
                  <a:pt x="226219" y="119063"/>
                </a:cubicBezTo>
                <a:cubicBezTo>
                  <a:pt x="226219" y="138776"/>
                  <a:pt x="242224" y="154781"/>
                  <a:pt x="261938" y="154781"/>
                </a:cubicBezTo>
                <a:cubicBezTo>
                  <a:pt x="281651" y="154781"/>
                  <a:pt x="297656" y="138776"/>
                  <a:pt x="297656" y="119063"/>
                </a:cubicBezTo>
                <a:close/>
              </a:path>
            </a:pathLst>
          </a:custGeom>
          <a:solidFill>
            <a:srgbClr val="C5A575"/>
          </a:solidFill>
          <a:ln/>
        </p:spPr>
      </p:sp>
      <p:sp>
        <p:nvSpPr>
          <p:cNvPr id="19" name="Text 16"/>
          <p:cNvSpPr/>
          <p:nvPr/>
        </p:nvSpPr>
        <p:spPr>
          <a:xfrm>
            <a:off x="10434260" y="6880374"/>
            <a:ext cx="3175000" cy="355600"/>
          </a:xfrm>
          <a:prstGeom prst="rect">
            <a:avLst/>
          </a:prstGeom>
          <a:noFill/>
          <a:ln/>
        </p:spPr>
        <p:txBody>
          <a:bodyPr wrap="square" lIns="0" tIns="0" rIns="0" bIns="0" rtlCol="0" anchor="ctr"/>
          <a:lstStyle/>
          <a:p>
            <a:pPr algn="ct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Scalabilité</a:t>
            </a:r>
            <a:endParaRPr lang="en-US" sz="1600" dirty="0"/>
          </a:p>
        </p:txBody>
      </p:sp>
      <p:sp>
        <p:nvSpPr>
          <p:cNvPr id="20" name="Text 17"/>
          <p:cNvSpPr/>
          <p:nvPr/>
        </p:nvSpPr>
        <p:spPr>
          <a:xfrm>
            <a:off x="10440610" y="7337574"/>
            <a:ext cx="3162300" cy="6096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Intégration de nouveaux pays facilitée</a:t>
            </a:r>
            <a:endParaRPr lang="en-US" sz="1600" dirty="0"/>
          </a:p>
        </p:txBody>
      </p:sp>
      <p:sp>
        <p:nvSpPr>
          <p:cNvPr id="21" name="Text 18"/>
          <p:cNvSpPr/>
          <p:nvPr/>
        </p:nvSpPr>
        <p:spPr>
          <a:xfrm>
            <a:off x="5287207" y="8617248"/>
            <a:ext cx="56769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Architecture Distribuée Bancaire — DDD &amp; Data on the Outside</a:t>
            </a:r>
            <a:endParaRPr lang="en-US" sz="1600" dirty="0"/>
          </a:p>
        </p:txBody>
      </p:sp>
      <p:sp>
        <p:nvSpPr>
          <p:cNvPr id="22" name="Text 19"/>
          <p:cNvSpPr/>
          <p:nvPr/>
        </p:nvSpPr>
        <p:spPr>
          <a:xfrm>
            <a:off x="5287207" y="8922048"/>
            <a:ext cx="56769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Février 2026</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047800"/>
            <a:ext cx="2803676" cy="720876"/>
          </a:xfrm>
          <a:custGeom>
            <a:avLst/>
            <a:gdLst/>
            <a:ahLst/>
            <a:cxnLst/>
            <a:rect l="l" t="t" r="r" b="b"/>
            <a:pathLst>
              <a:path w="2803676" h="720876">
                <a:moveTo>
                  <a:pt x="101600" y="0"/>
                </a:moveTo>
                <a:lnTo>
                  <a:pt x="2702076" y="0"/>
                </a:lnTo>
                <a:cubicBezTo>
                  <a:pt x="2758188" y="0"/>
                  <a:pt x="2803676" y="45488"/>
                  <a:pt x="2803676" y="101600"/>
                </a:cubicBezTo>
                <a:lnTo>
                  <a:pt x="2803676" y="619276"/>
                </a:lnTo>
                <a:cubicBezTo>
                  <a:pt x="2803676" y="675388"/>
                  <a:pt x="2758188" y="720876"/>
                  <a:pt x="27020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822476" y="2205038"/>
            <a:ext cx="2336800" cy="406400"/>
          </a:xfrm>
          <a:prstGeom prst="rect">
            <a:avLst/>
          </a:prstGeom>
          <a:noFill/>
          <a:ln/>
        </p:spPr>
        <p:txBody>
          <a:bodyPr wrap="square" lIns="0" tIns="0" rIns="0" bIns="0" rtlCol="0" anchor="ctr"/>
          <a:lstStyle/>
          <a:p>
            <a:pP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CHAPITRE 01</a:t>
            </a:r>
            <a:endParaRPr lang="en-US" sz="1600" dirty="0"/>
          </a:p>
        </p:txBody>
      </p:sp>
      <p:sp>
        <p:nvSpPr>
          <p:cNvPr id="5" name="Text 2"/>
          <p:cNvSpPr/>
          <p:nvPr/>
        </p:nvSpPr>
        <p:spPr>
          <a:xfrm>
            <a:off x="508000" y="3179914"/>
            <a:ext cx="15849600" cy="2438400"/>
          </a:xfrm>
          <a:prstGeom prst="rect">
            <a:avLst/>
          </a:prstGeom>
          <a:noFill/>
          <a:ln/>
        </p:spPr>
        <p:txBody>
          <a:bodyPr wrap="square" lIns="0" tIns="0" rIns="0" bIns="0" rtlCol="0" anchor="ctr"/>
          <a:lstStyle/>
          <a:p>
            <a:pPr>
              <a:lnSpc>
                <a:spcPct val="80000"/>
              </a:lnSpc>
            </a:pPr>
            <a:r>
              <a:rPr lang="en-US" sz="9600" b="1" dirty="0">
                <a:solidFill>
                  <a:srgbClr val="E8E9EB"/>
                </a:solidFill>
                <a:latin typeface="Oranienbaum" pitchFamily="34" charset="0"/>
                <a:ea typeface="Oranienbaum" pitchFamily="34" charset="-122"/>
                <a:cs typeface="Oranienbaum" pitchFamily="34" charset="-120"/>
              </a:rPr>
              <a:t>Le Défi</a:t>
            </a:r>
            <a:endParaRPr lang="en-US" sz="1600" dirty="0"/>
          </a:p>
          <a:p>
            <a:pPr>
              <a:lnSpc>
                <a:spcPct val="80000"/>
              </a:lnSpc>
            </a:pPr>
            <a:r>
              <a:rPr lang="en-US" sz="9600" b="1" dirty="0">
                <a:solidFill>
                  <a:srgbClr val="E8E9EB"/>
                </a:solidFill>
                <a:latin typeface="Oranienbaum" pitchFamily="34" charset="0"/>
                <a:ea typeface="Oranienbaum" pitchFamily="34" charset="-122"/>
                <a:cs typeface="Oranienbaum" pitchFamily="34" charset="-120"/>
              </a:rPr>
              <a:t>Architecturel</a:t>
            </a:r>
            <a:endParaRPr lang="en-US" sz="1600" dirty="0"/>
          </a:p>
        </p:txBody>
      </p:sp>
      <p:sp>
        <p:nvSpPr>
          <p:cNvPr id="6" name="Shape 3"/>
          <p:cNvSpPr/>
          <p:nvPr/>
        </p:nvSpPr>
        <p:spPr>
          <a:xfrm>
            <a:off x="508000" y="6024714"/>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508000" y="6481914"/>
            <a:ext cx="99441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La tension entre souveraineté locale et efficience centrale</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01 — LE DÉFI ARCHITECTURAL</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Le Paradoxe de la Mutualisation Bancaire</a:t>
            </a:r>
            <a:endParaRPr lang="en-US" sz="1600" dirty="0"/>
          </a:p>
        </p:txBody>
      </p:sp>
      <p:sp>
        <p:nvSpPr>
          <p:cNvPr id="4" name="Shape 2"/>
          <p:cNvSpPr/>
          <p:nvPr/>
        </p:nvSpPr>
        <p:spPr>
          <a:xfrm>
            <a:off x="532190" y="1727200"/>
            <a:ext cx="15213390" cy="2159000"/>
          </a:xfrm>
          <a:custGeom>
            <a:avLst/>
            <a:gdLst/>
            <a:ahLst/>
            <a:cxnLst/>
            <a:rect l="l" t="t" r="r" b="b"/>
            <a:pathLst>
              <a:path w="15213390" h="2159000">
                <a:moveTo>
                  <a:pt x="0" y="0"/>
                </a:moveTo>
                <a:lnTo>
                  <a:pt x="15111788" y="0"/>
                </a:lnTo>
                <a:cubicBezTo>
                  <a:pt x="15167901" y="0"/>
                  <a:pt x="15213390" y="45489"/>
                  <a:pt x="15213390" y="101603"/>
                </a:cubicBezTo>
                <a:lnTo>
                  <a:pt x="15213390" y="2057397"/>
                </a:lnTo>
                <a:cubicBezTo>
                  <a:pt x="15213390" y="2113511"/>
                  <a:pt x="15167901" y="2159000"/>
                  <a:pt x="15111788" y="2159000"/>
                </a:cubicBezTo>
                <a:lnTo>
                  <a:pt x="0" y="2159000"/>
                </a:lnTo>
                <a:lnTo>
                  <a:pt x="0" y="0"/>
                </a:lnTo>
                <a:close/>
              </a:path>
            </a:pathLst>
          </a:custGeom>
          <a:solidFill>
            <a:srgbClr val="3A5A78">
              <a:alpha val="10196"/>
            </a:srgbClr>
          </a:solidFill>
          <a:ln/>
        </p:spPr>
      </p:sp>
      <p:sp>
        <p:nvSpPr>
          <p:cNvPr id="5" name="Shape 3"/>
          <p:cNvSpPr/>
          <p:nvPr/>
        </p:nvSpPr>
        <p:spPr>
          <a:xfrm>
            <a:off x="532190" y="1727200"/>
            <a:ext cx="48381" cy="2159000"/>
          </a:xfrm>
          <a:custGeom>
            <a:avLst/>
            <a:gdLst/>
            <a:ahLst/>
            <a:cxnLst/>
            <a:rect l="l" t="t" r="r" b="b"/>
            <a:pathLst>
              <a:path w="48381" h="2159000">
                <a:moveTo>
                  <a:pt x="0" y="0"/>
                </a:moveTo>
                <a:lnTo>
                  <a:pt x="48381" y="0"/>
                </a:lnTo>
                <a:lnTo>
                  <a:pt x="48381" y="2159000"/>
                </a:lnTo>
                <a:lnTo>
                  <a:pt x="0" y="2159000"/>
                </a:lnTo>
                <a:lnTo>
                  <a:pt x="0" y="0"/>
                </a:lnTo>
                <a:close/>
              </a:path>
            </a:pathLst>
          </a:custGeom>
          <a:solidFill>
            <a:srgbClr val="C5A575"/>
          </a:solidFill>
          <a:ln/>
        </p:spPr>
      </p:sp>
      <p:sp>
        <p:nvSpPr>
          <p:cNvPr id="6" name="Text 4"/>
          <p:cNvSpPr/>
          <p:nvPr/>
        </p:nvSpPr>
        <p:spPr>
          <a:xfrm>
            <a:off x="810381" y="1981200"/>
            <a:ext cx="14808200" cy="16510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Ce cas d'école illustre parfaitement la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tension fondamentale</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entre les impératifs contradictoires des banques retail modernes. D'un côté, la nécessité de respecter les </a:t>
            </a:r>
            <a:pPr>
              <a:lnSpc>
                <a:spcPct val="140000"/>
              </a:lnSpc>
            </a:pPr>
            <a:r>
              <a:rPr lang="en-US" sz="2000" b="1" dirty="0">
                <a:solidFill>
                  <a:srgbClr val="E8E9EB"/>
                </a:solidFill>
                <a:latin typeface="Quattrocento Sans" pitchFamily="34" charset="0"/>
                <a:ea typeface="Quattrocento Sans" pitchFamily="34" charset="-122"/>
                <a:cs typeface="Quattrocento Sans" pitchFamily="34" charset="-120"/>
              </a:rPr>
              <a:t>régulations locales spécifiques</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(fiscales, AML, produits) qui exigent une souveraineté totale sur les données client ; de l'autre, la pression économique pour </a:t>
            </a:r>
            <a:pPr>
              <a:lnSpc>
                <a:spcPct val="140000"/>
              </a:lnSpc>
            </a:pPr>
            <a:r>
              <a:rPr lang="en-US" sz="2000" b="1" dirty="0">
                <a:solidFill>
                  <a:srgbClr val="E8E9EB"/>
                </a:solidFill>
                <a:latin typeface="Quattrocento Sans" pitchFamily="34" charset="0"/>
                <a:ea typeface="Quattrocento Sans" pitchFamily="34" charset="-122"/>
                <a:cs typeface="Quattrocento Sans" pitchFamily="34" charset="-120"/>
              </a:rPr>
              <a:t>mutualiser les infrastructures techniques</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comme la factory de paiement.</a:t>
            </a:r>
            <a:endParaRPr lang="en-US" sz="1600" dirty="0"/>
          </a:p>
        </p:txBody>
      </p:sp>
      <p:sp>
        <p:nvSpPr>
          <p:cNvPr id="7" name="Shape 5"/>
          <p:cNvSpPr/>
          <p:nvPr/>
        </p:nvSpPr>
        <p:spPr>
          <a:xfrm>
            <a:off x="512838" y="4145038"/>
            <a:ext cx="7477276" cy="4226076"/>
          </a:xfrm>
          <a:custGeom>
            <a:avLst/>
            <a:gdLst/>
            <a:ahLst/>
            <a:cxnLst/>
            <a:rect l="l" t="t" r="r" b="b"/>
            <a:pathLst>
              <a:path w="7477276" h="4226076">
                <a:moveTo>
                  <a:pt x="101595" y="0"/>
                </a:moveTo>
                <a:lnTo>
                  <a:pt x="7375681" y="0"/>
                </a:lnTo>
                <a:cubicBezTo>
                  <a:pt x="7431791" y="0"/>
                  <a:pt x="7477276" y="45486"/>
                  <a:pt x="7477276" y="101595"/>
                </a:cubicBezTo>
                <a:lnTo>
                  <a:pt x="7477276" y="4124481"/>
                </a:lnTo>
                <a:cubicBezTo>
                  <a:pt x="7477276" y="4180591"/>
                  <a:pt x="7431791" y="4226076"/>
                  <a:pt x="7375681" y="4226076"/>
                </a:cubicBezTo>
                <a:lnTo>
                  <a:pt x="101595" y="4226076"/>
                </a:lnTo>
                <a:cubicBezTo>
                  <a:pt x="45486" y="4226076"/>
                  <a:pt x="0" y="4180591"/>
                  <a:pt x="0" y="4124481"/>
                </a:cubicBezTo>
                <a:lnTo>
                  <a:pt x="0" y="101595"/>
                </a:lnTo>
                <a:cubicBezTo>
                  <a:pt x="0" y="45523"/>
                  <a:pt x="45523" y="0"/>
                  <a:pt x="101595"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4403877"/>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49476" y="4581677"/>
            <a:ext cx="254000" cy="254000"/>
          </a:xfrm>
          <a:custGeom>
            <a:avLst/>
            <a:gdLst/>
            <a:ahLst/>
            <a:cxnLst/>
            <a:rect l="l" t="t" r="r" b="b"/>
            <a:pathLst>
              <a:path w="254000" h="254000">
                <a:moveTo>
                  <a:pt x="127000" y="0"/>
                </a:moveTo>
                <a:cubicBezTo>
                  <a:pt x="129282" y="0"/>
                  <a:pt x="131564" y="496"/>
                  <a:pt x="133648" y="1439"/>
                </a:cubicBezTo>
                <a:lnTo>
                  <a:pt x="227112" y="41077"/>
                </a:lnTo>
                <a:cubicBezTo>
                  <a:pt x="238026" y="45690"/>
                  <a:pt x="246162" y="56455"/>
                  <a:pt x="246112" y="69453"/>
                </a:cubicBezTo>
                <a:cubicBezTo>
                  <a:pt x="245864" y="118666"/>
                  <a:pt x="225623" y="208707"/>
                  <a:pt x="140146" y="249634"/>
                </a:cubicBezTo>
                <a:cubicBezTo>
                  <a:pt x="131862" y="253603"/>
                  <a:pt x="122238" y="253603"/>
                  <a:pt x="113953" y="249634"/>
                </a:cubicBezTo>
                <a:cubicBezTo>
                  <a:pt x="28426" y="208707"/>
                  <a:pt x="8235" y="118666"/>
                  <a:pt x="7987" y="69453"/>
                </a:cubicBezTo>
                <a:cubicBezTo>
                  <a:pt x="7937" y="56455"/>
                  <a:pt x="16073" y="45690"/>
                  <a:pt x="26987" y="41077"/>
                </a:cubicBezTo>
                <a:lnTo>
                  <a:pt x="120402" y="1439"/>
                </a:lnTo>
                <a:cubicBezTo>
                  <a:pt x="122486" y="496"/>
                  <a:pt x="124718" y="0"/>
                  <a:pt x="127000" y="0"/>
                </a:cubicBezTo>
                <a:close/>
                <a:moveTo>
                  <a:pt x="127000" y="33139"/>
                </a:moveTo>
                <a:lnTo>
                  <a:pt x="127000" y="220712"/>
                </a:lnTo>
                <a:cubicBezTo>
                  <a:pt x="195461" y="187573"/>
                  <a:pt x="213866" y="114151"/>
                  <a:pt x="214313" y="70197"/>
                </a:cubicBezTo>
                <a:lnTo>
                  <a:pt x="127000" y="33189"/>
                </a:lnTo>
                <a:lnTo>
                  <a:pt x="127000" y="33189"/>
                </a:lnTo>
                <a:close/>
              </a:path>
            </a:pathLst>
          </a:custGeom>
          <a:solidFill>
            <a:srgbClr val="C5A575"/>
          </a:solidFill>
          <a:ln/>
        </p:spPr>
      </p:sp>
      <p:sp>
        <p:nvSpPr>
          <p:cNvPr id="10" name="Text 8"/>
          <p:cNvSpPr/>
          <p:nvPr/>
        </p:nvSpPr>
        <p:spPr>
          <a:xfrm>
            <a:off x="1533676" y="4505477"/>
            <a:ext cx="32893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Souveraineté Locale</a:t>
            </a:r>
            <a:endParaRPr lang="en-US" sz="1600" dirty="0"/>
          </a:p>
        </p:txBody>
      </p:sp>
      <p:sp>
        <p:nvSpPr>
          <p:cNvPr id="11" name="Shape 9"/>
          <p:cNvSpPr/>
          <p:nvPr/>
        </p:nvSpPr>
        <p:spPr>
          <a:xfrm>
            <a:off x="803426" y="52674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12" name="Text 10"/>
          <p:cNvSpPr/>
          <p:nvPr/>
        </p:nvSpPr>
        <p:spPr>
          <a:xfrm>
            <a:off x="1209826" y="5216677"/>
            <a:ext cx="66294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Régulations nationales distinctes</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Italie vs Belgique, chaque pays a son cadre juridique</a:t>
            </a:r>
            <a:endParaRPr lang="en-US" sz="1600" dirty="0"/>
          </a:p>
        </p:txBody>
      </p:sp>
      <p:sp>
        <p:nvSpPr>
          <p:cNvPr id="13" name="Shape 11"/>
          <p:cNvSpPr/>
          <p:nvPr/>
        </p:nvSpPr>
        <p:spPr>
          <a:xfrm>
            <a:off x="803426" y="60294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14" name="Text 12"/>
          <p:cNvSpPr/>
          <p:nvPr/>
        </p:nvSpPr>
        <p:spPr>
          <a:xfrm>
            <a:off x="1209826" y="5978677"/>
            <a:ext cx="66294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Gestion de la relation client</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Le cœur de métier et la différenciation commerciale</a:t>
            </a:r>
            <a:endParaRPr lang="en-US" sz="1600" dirty="0"/>
          </a:p>
        </p:txBody>
      </p:sp>
      <p:sp>
        <p:nvSpPr>
          <p:cNvPr id="15" name="Shape 13"/>
          <p:cNvSpPr/>
          <p:nvPr/>
        </p:nvSpPr>
        <p:spPr>
          <a:xfrm>
            <a:off x="803426" y="67914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16" name="Text 14"/>
          <p:cNvSpPr/>
          <p:nvPr/>
        </p:nvSpPr>
        <p:spPr>
          <a:xfrm>
            <a:off x="1209826" y="6740677"/>
            <a:ext cx="66294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Produits épargne spécifiques</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Compte Épargne Belge ≠ Compte Épargne Italien</a:t>
            </a:r>
            <a:endParaRPr lang="en-US" sz="1600" dirty="0"/>
          </a:p>
        </p:txBody>
      </p:sp>
      <p:sp>
        <p:nvSpPr>
          <p:cNvPr id="17" name="Shape 15"/>
          <p:cNvSpPr/>
          <p:nvPr/>
        </p:nvSpPr>
        <p:spPr>
          <a:xfrm>
            <a:off x="803426" y="75534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18" name="Text 16"/>
          <p:cNvSpPr/>
          <p:nvPr/>
        </p:nvSpPr>
        <p:spPr>
          <a:xfrm>
            <a:off x="1209826" y="7502677"/>
            <a:ext cx="66294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métier différent</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Ubiquitous Language spécifique à chaque marché</a:t>
            </a:r>
            <a:endParaRPr lang="en-US" sz="1600" dirty="0"/>
          </a:p>
        </p:txBody>
      </p:sp>
      <p:sp>
        <p:nvSpPr>
          <p:cNvPr id="19" name="Shape 17"/>
          <p:cNvSpPr/>
          <p:nvPr/>
        </p:nvSpPr>
        <p:spPr>
          <a:xfrm>
            <a:off x="8259838" y="4145038"/>
            <a:ext cx="7477276" cy="4226076"/>
          </a:xfrm>
          <a:custGeom>
            <a:avLst/>
            <a:gdLst/>
            <a:ahLst/>
            <a:cxnLst/>
            <a:rect l="l" t="t" r="r" b="b"/>
            <a:pathLst>
              <a:path w="7477276" h="4226076">
                <a:moveTo>
                  <a:pt x="101595" y="0"/>
                </a:moveTo>
                <a:lnTo>
                  <a:pt x="7375681" y="0"/>
                </a:lnTo>
                <a:cubicBezTo>
                  <a:pt x="7431791" y="0"/>
                  <a:pt x="7477276" y="45486"/>
                  <a:pt x="7477276" y="101595"/>
                </a:cubicBezTo>
                <a:lnTo>
                  <a:pt x="7477276" y="4124481"/>
                </a:lnTo>
                <a:cubicBezTo>
                  <a:pt x="7477276" y="4180591"/>
                  <a:pt x="7431791" y="4226076"/>
                  <a:pt x="7375681" y="4226076"/>
                </a:cubicBezTo>
                <a:lnTo>
                  <a:pt x="101595" y="4226076"/>
                </a:lnTo>
                <a:cubicBezTo>
                  <a:pt x="45486" y="4226076"/>
                  <a:pt x="0" y="4180591"/>
                  <a:pt x="0" y="4124481"/>
                </a:cubicBezTo>
                <a:lnTo>
                  <a:pt x="0" y="101595"/>
                </a:lnTo>
                <a:cubicBezTo>
                  <a:pt x="0" y="45523"/>
                  <a:pt x="45523" y="0"/>
                  <a:pt x="101595" y="0"/>
                </a:cubicBezTo>
                <a:close/>
              </a:path>
            </a:pathLst>
          </a:custGeom>
          <a:solidFill>
            <a:srgbClr val="2D313A">
              <a:alpha val="50196"/>
            </a:srgbClr>
          </a:solidFill>
          <a:ln w="9676">
            <a:solidFill>
              <a:srgbClr val="3A5A78">
                <a:alpha val="30196"/>
              </a:srgbClr>
            </a:solidFill>
            <a:prstDash val="solid"/>
          </a:ln>
        </p:spPr>
      </p:sp>
      <p:sp>
        <p:nvSpPr>
          <p:cNvPr id="20" name="Shape 18"/>
          <p:cNvSpPr/>
          <p:nvPr/>
        </p:nvSpPr>
        <p:spPr>
          <a:xfrm>
            <a:off x="8518676" y="4403877"/>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1" name="Shape 19"/>
          <p:cNvSpPr/>
          <p:nvPr/>
        </p:nvSpPr>
        <p:spPr>
          <a:xfrm>
            <a:off x="8664726" y="4581677"/>
            <a:ext cx="317500" cy="254000"/>
          </a:xfrm>
          <a:custGeom>
            <a:avLst/>
            <a:gdLst/>
            <a:ahLst/>
            <a:cxnLst/>
            <a:rect l="l" t="t" r="r" b="b"/>
            <a:pathLst>
              <a:path w="317500" h="254000">
                <a:moveTo>
                  <a:pt x="206325" y="104428"/>
                </a:moveTo>
                <a:cubicBezTo>
                  <a:pt x="212378" y="102791"/>
                  <a:pt x="218728" y="105668"/>
                  <a:pt x="221456" y="111274"/>
                </a:cubicBezTo>
                <a:lnTo>
                  <a:pt x="230684" y="129927"/>
                </a:lnTo>
                <a:cubicBezTo>
                  <a:pt x="235793" y="130621"/>
                  <a:pt x="240804" y="132011"/>
                  <a:pt x="245517" y="133945"/>
                </a:cubicBezTo>
                <a:lnTo>
                  <a:pt x="262880" y="122386"/>
                </a:lnTo>
                <a:cubicBezTo>
                  <a:pt x="268089" y="118914"/>
                  <a:pt x="274985" y="119608"/>
                  <a:pt x="279400" y="124023"/>
                </a:cubicBezTo>
                <a:lnTo>
                  <a:pt x="288925" y="133548"/>
                </a:lnTo>
                <a:cubicBezTo>
                  <a:pt x="293340" y="137964"/>
                  <a:pt x="294035" y="144909"/>
                  <a:pt x="290562" y="150068"/>
                </a:cubicBezTo>
                <a:lnTo>
                  <a:pt x="279003" y="167382"/>
                </a:lnTo>
                <a:cubicBezTo>
                  <a:pt x="279946" y="169714"/>
                  <a:pt x="280789" y="172145"/>
                  <a:pt x="281484" y="174675"/>
                </a:cubicBezTo>
                <a:cubicBezTo>
                  <a:pt x="282178" y="177205"/>
                  <a:pt x="282625" y="179685"/>
                  <a:pt x="282972" y="182215"/>
                </a:cubicBezTo>
                <a:lnTo>
                  <a:pt x="301675" y="191443"/>
                </a:lnTo>
                <a:cubicBezTo>
                  <a:pt x="307280" y="194221"/>
                  <a:pt x="310158" y="200571"/>
                  <a:pt x="308521" y="206573"/>
                </a:cubicBezTo>
                <a:lnTo>
                  <a:pt x="305048" y="219571"/>
                </a:lnTo>
                <a:cubicBezTo>
                  <a:pt x="303411" y="225574"/>
                  <a:pt x="297805" y="229642"/>
                  <a:pt x="291554" y="229245"/>
                </a:cubicBezTo>
                <a:lnTo>
                  <a:pt x="270718" y="227905"/>
                </a:lnTo>
                <a:cubicBezTo>
                  <a:pt x="267593" y="231924"/>
                  <a:pt x="263971" y="235645"/>
                  <a:pt x="259854" y="238820"/>
                </a:cubicBezTo>
                <a:lnTo>
                  <a:pt x="261193" y="259606"/>
                </a:lnTo>
                <a:cubicBezTo>
                  <a:pt x="261590" y="265857"/>
                  <a:pt x="257522" y="271512"/>
                  <a:pt x="251520" y="273100"/>
                </a:cubicBezTo>
                <a:lnTo>
                  <a:pt x="238522" y="276572"/>
                </a:lnTo>
                <a:cubicBezTo>
                  <a:pt x="232470" y="278209"/>
                  <a:pt x="226169" y="275332"/>
                  <a:pt x="223391" y="269726"/>
                </a:cubicBezTo>
                <a:lnTo>
                  <a:pt x="214164" y="251073"/>
                </a:lnTo>
                <a:cubicBezTo>
                  <a:pt x="209054" y="250379"/>
                  <a:pt x="204043" y="248989"/>
                  <a:pt x="199330" y="247055"/>
                </a:cubicBezTo>
                <a:lnTo>
                  <a:pt x="181967" y="258614"/>
                </a:lnTo>
                <a:cubicBezTo>
                  <a:pt x="176758" y="262086"/>
                  <a:pt x="169863" y="261392"/>
                  <a:pt x="165447" y="256977"/>
                </a:cubicBezTo>
                <a:lnTo>
                  <a:pt x="155922" y="247452"/>
                </a:lnTo>
                <a:cubicBezTo>
                  <a:pt x="151507" y="243036"/>
                  <a:pt x="150813" y="236141"/>
                  <a:pt x="154285" y="230932"/>
                </a:cubicBezTo>
                <a:lnTo>
                  <a:pt x="165844" y="213568"/>
                </a:lnTo>
                <a:cubicBezTo>
                  <a:pt x="164902" y="211237"/>
                  <a:pt x="164058" y="208806"/>
                  <a:pt x="163364" y="206276"/>
                </a:cubicBezTo>
                <a:cubicBezTo>
                  <a:pt x="162669" y="203746"/>
                  <a:pt x="162223" y="201216"/>
                  <a:pt x="161875" y="198735"/>
                </a:cubicBezTo>
                <a:lnTo>
                  <a:pt x="143173" y="189508"/>
                </a:lnTo>
                <a:cubicBezTo>
                  <a:pt x="137567" y="186730"/>
                  <a:pt x="134739" y="180380"/>
                  <a:pt x="136327" y="174377"/>
                </a:cubicBezTo>
                <a:lnTo>
                  <a:pt x="139799" y="161379"/>
                </a:lnTo>
                <a:cubicBezTo>
                  <a:pt x="141436" y="155377"/>
                  <a:pt x="147042" y="151309"/>
                  <a:pt x="153293" y="151705"/>
                </a:cubicBezTo>
                <a:lnTo>
                  <a:pt x="174079" y="153045"/>
                </a:lnTo>
                <a:cubicBezTo>
                  <a:pt x="177205" y="149027"/>
                  <a:pt x="180826" y="145306"/>
                  <a:pt x="184944" y="142131"/>
                </a:cubicBezTo>
                <a:lnTo>
                  <a:pt x="183604" y="121394"/>
                </a:lnTo>
                <a:cubicBezTo>
                  <a:pt x="183207" y="115143"/>
                  <a:pt x="187275" y="109488"/>
                  <a:pt x="193278" y="107900"/>
                </a:cubicBezTo>
                <a:lnTo>
                  <a:pt x="206276" y="104428"/>
                </a:lnTo>
                <a:close/>
                <a:moveTo>
                  <a:pt x="222448" y="168672"/>
                </a:moveTo>
                <a:cubicBezTo>
                  <a:pt x="210401" y="168686"/>
                  <a:pt x="200631" y="178478"/>
                  <a:pt x="200645" y="190525"/>
                </a:cubicBezTo>
                <a:cubicBezTo>
                  <a:pt x="200659" y="202572"/>
                  <a:pt x="210451" y="212342"/>
                  <a:pt x="222498" y="212328"/>
                </a:cubicBezTo>
                <a:cubicBezTo>
                  <a:pt x="234545" y="212314"/>
                  <a:pt x="244315" y="202522"/>
                  <a:pt x="244301" y="190475"/>
                </a:cubicBezTo>
                <a:cubicBezTo>
                  <a:pt x="244288" y="178428"/>
                  <a:pt x="234496" y="168658"/>
                  <a:pt x="222448" y="168672"/>
                </a:cubicBezTo>
                <a:close/>
                <a:moveTo>
                  <a:pt x="111571" y="-22572"/>
                </a:moveTo>
                <a:lnTo>
                  <a:pt x="124569" y="-19100"/>
                </a:lnTo>
                <a:cubicBezTo>
                  <a:pt x="130572" y="-17462"/>
                  <a:pt x="134640" y="-11807"/>
                  <a:pt x="134243" y="-5606"/>
                </a:cubicBezTo>
                <a:lnTo>
                  <a:pt x="132904" y="15131"/>
                </a:lnTo>
                <a:cubicBezTo>
                  <a:pt x="137021" y="18306"/>
                  <a:pt x="140643" y="21977"/>
                  <a:pt x="143768" y="26045"/>
                </a:cubicBezTo>
                <a:lnTo>
                  <a:pt x="164604" y="24705"/>
                </a:lnTo>
                <a:cubicBezTo>
                  <a:pt x="170805" y="24309"/>
                  <a:pt x="176461" y="28377"/>
                  <a:pt x="178098" y="34379"/>
                </a:cubicBezTo>
                <a:lnTo>
                  <a:pt x="181570" y="47377"/>
                </a:lnTo>
                <a:cubicBezTo>
                  <a:pt x="183158" y="53380"/>
                  <a:pt x="180330" y="59730"/>
                  <a:pt x="174724" y="62508"/>
                </a:cubicBezTo>
                <a:lnTo>
                  <a:pt x="156021" y="71735"/>
                </a:lnTo>
                <a:cubicBezTo>
                  <a:pt x="155674" y="74265"/>
                  <a:pt x="155178" y="76795"/>
                  <a:pt x="154533" y="79276"/>
                </a:cubicBezTo>
                <a:cubicBezTo>
                  <a:pt x="153888" y="81756"/>
                  <a:pt x="152995" y="84237"/>
                  <a:pt x="152053" y="86568"/>
                </a:cubicBezTo>
                <a:lnTo>
                  <a:pt x="163612" y="103932"/>
                </a:lnTo>
                <a:cubicBezTo>
                  <a:pt x="167084" y="109141"/>
                  <a:pt x="166390" y="116036"/>
                  <a:pt x="161975" y="120452"/>
                </a:cubicBezTo>
                <a:lnTo>
                  <a:pt x="152450" y="129977"/>
                </a:lnTo>
                <a:cubicBezTo>
                  <a:pt x="148034" y="134392"/>
                  <a:pt x="141139" y="135086"/>
                  <a:pt x="135930" y="131614"/>
                </a:cubicBezTo>
                <a:lnTo>
                  <a:pt x="118566" y="120055"/>
                </a:lnTo>
                <a:cubicBezTo>
                  <a:pt x="113854" y="121989"/>
                  <a:pt x="108843" y="123379"/>
                  <a:pt x="103733" y="124073"/>
                </a:cubicBezTo>
                <a:lnTo>
                  <a:pt x="94506" y="142726"/>
                </a:lnTo>
                <a:cubicBezTo>
                  <a:pt x="91728" y="148332"/>
                  <a:pt x="85378" y="151160"/>
                  <a:pt x="79375" y="149572"/>
                </a:cubicBezTo>
                <a:lnTo>
                  <a:pt x="66377" y="146100"/>
                </a:lnTo>
                <a:cubicBezTo>
                  <a:pt x="60325" y="144463"/>
                  <a:pt x="56307" y="138807"/>
                  <a:pt x="56704" y="132606"/>
                </a:cubicBezTo>
                <a:lnTo>
                  <a:pt x="58043" y="111820"/>
                </a:lnTo>
                <a:cubicBezTo>
                  <a:pt x="53925" y="108645"/>
                  <a:pt x="50304" y="104973"/>
                  <a:pt x="47179" y="100905"/>
                </a:cubicBezTo>
                <a:lnTo>
                  <a:pt x="26343" y="102245"/>
                </a:lnTo>
                <a:cubicBezTo>
                  <a:pt x="20141" y="102642"/>
                  <a:pt x="14486" y="98574"/>
                  <a:pt x="12849" y="92571"/>
                </a:cubicBezTo>
                <a:lnTo>
                  <a:pt x="9376" y="79573"/>
                </a:lnTo>
                <a:cubicBezTo>
                  <a:pt x="7789" y="73571"/>
                  <a:pt x="10616" y="67221"/>
                  <a:pt x="16222" y="64443"/>
                </a:cubicBezTo>
                <a:lnTo>
                  <a:pt x="34925" y="55215"/>
                </a:lnTo>
                <a:cubicBezTo>
                  <a:pt x="35272" y="52685"/>
                  <a:pt x="35768" y="50205"/>
                  <a:pt x="36413" y="47675"/>
                </a:cubicBezTo>
                <a:cubicBezTo>
                  <a:pt x="37108" y="45145"/>
                  <a:pt x="37902" y="42714"/>
                  <a:pt x="38894" y="40382"/>
                </a:cubicBezTo>
                <a:lnTo>
                  <a:pt x="27335" y="23068"/>
                </a:lnTo>
                <a:cubicBezTo>
                  <a:pt x="23862" y="17859"/>
                  <a:pt x="24557" y="10964"/>
                  <a:pt x="28972" y="6548"/>
                </a:cubicBezTo>
                <a:lnTo>
                  <a:pt x="38497" y="-2977"/>
                </a:lnTo>
                <a:cubicBezTo>
                  <a:pt x="42912" y="-7392"/>
                  <a:pt x="49808" y="-8086"/>
                  <a:pt x="55017" y="-4614"/>
                </a:cubicBezTo>
                <a:lnTo>
                  <a:pt x="72380" y="6945"/>
                </a:lnTo>
                <a:cubicBezTo>
                  <a:pt x="77093" y="5011"/>
                  <a:pt x="82104" y="3621"/>
                  <a:pt x="87213" y="2927"/>
                </a:cubicBezTo>
                <a:lnTo>
                  <a:pt x="96441" y="-15726"/>
                </a:lnTo>
                <a:cubicBezTo>
                  <a:pt x="99219" y="-21332"/>
                  <a:pt x="105519" y="-24160"/>
                  <a:pt x="111571" y="-22572"/>
                </a:cubicBezTo>
                <a:close/>
                <a:moveTo>
                  <a:pt x="95448" y="41672"/>
                </a:moveTo>
                <a:cubicBezTo>
                  <a:pt x="83401" y="41672"/>
                  <a:pt x="73620" y="51453"/>
                  <a:pt x="73620" y="63500"/>
                </a:cubicBezTo>
                <a:cubicBezTo>
                  <a:pt x="73620" y="75547"/>
                  <a:pt x="83401" y="85328"/>
                  <a:pt x="95448" y="85328"/>
                </a:cubicBezTo>
                <a:cubicBezTo>
                  <a:pt x="107496" y="85328"/>
                  <a:pt x="117277" y="75547"/>
                  <a:pt x="117277" y="63500"/>
                </a:cubicBezTo>
                <a:cubicBezTo>
                  <a:pt x="117277" y="51453"/>
                  <a:pt x="107496" y="41672"/>
                  <a:pt x="95448" y="41672"/>
                </a:cubicBezTo>
                <a:close/>
              </a:path>
            </a:pathLst>
          </a:custGeom>
          <a:solidFill>
            <a:srgbClr val="C5A575"/>
          </a:solidFill>
          <a:ln/>
        </p:spPr>
      </p:sp>
      <p:sp>
        <p:nvSpPr>
          <p:cNvPr id="22" name="Text 20"/>
          <p:cNvSpPr/>
          <p:nvPr/>
        </p:nvSpPr>
        <p:spPr>
          <a:xfrm>
            <a:off x="9280676" y="4505477"/>
            <a:ext cx="30607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Efficience Centrale</a:t>
            </a:r>
            <a:endParaRPr lang="en-US" sz="1600" dirty="0"/>
          </a:p>
        </p:txBody>
      </p:sp>
      <p:sp>
        <p:nvSpPr>
          <p:cNvPr id="23" name="Shape 21"/>
          <p:cNvSpPr/>
          <p:nvPr/>
        </p:nvSpPr>
        <p:spPr>
          <a:xfrm>
            <a:off x="8550426" y="52674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24" name="Text 22"/>
          <p:cNvSpPr/>
          <p:nvPr/>
        </p:nvSpPr>
        <p:spPr>
          <a:xfrm>
            <a:off x="8956826" y="5216677"/>
            <a:ext cx="6121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Standard ISO 20022</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Même norme pour tous les virements SEPA</a:t>
            </a:r>
            <a:endParaRPr lang="en-US" sz="1600" dirty="0"/>
          </a:p>
        </p:txBody>
      </p:sp>
      <p:sp>
        <p:nvSpPr>
          <p:cNvPr id="25" name="Shape 23"/>
          <p:cNvSpPr/>
          <p:nvPr/>
        </p:nvSpPr>
        <p:spPr>
          <a:xfrm>
            <a:off x="8550426" y="57246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26" name="Text 24"/>
          <p:cNvSpPr/>
          <p:nvPr/>
        </p:nvSpPr>
        <p:spPr>
          <a:xfrm>
            <a:off x="8956826" y="5673877"/>
            <a:ext cx="5346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Infrastructure de clearing unique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STET/EBA mutualisée</a:t>
            </a:r>
            <a:endParaRPr lang="en-US" sz="1600" dirty="0"/>
          </a:p>
        </p:txBody>
      </p:sp>
      <p:sp>
        <p:nvSpPr>
          <p:cNvPr id="27" name="Shape 25"/>
          <p:cNvSpPr/>
          <p:nvPr/>
        </p:nvSpPr>
        <p:spPr>
          <a:xfrm>
            <a:off x="8550426" y="61818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28" name="Text 26"/>
          <p:cNvSpPr/>
          <p:nvPr/>
        </p:nvSpPr>
        <p:spPr>
          <a:xfrm>
            <a:off x="8956826" y="6131077"/>
            <a:ext cx="65405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Connexions SWIFT mutualisées</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Un point de sortie pour tous les pays</a:t>
            </a:r>
            <a:endParaRPr lang="en-US" sz="1600" dirty="0"/>
          </a:p>
        </p:txBody>
      </p:sp>
      <p:sp>
        <p:nvSpPr>
          <p:cNvPr id="29" name="Shape 27"/>
          <p:cNvSpPr/>
          <p:nvPr/>
        </p:nvSpPr>
        <p:spPr>
          <a:xfrm>
            <a:off x="8550426" y="6639077"/>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C5A575"/>
          </a:solidFill>
          <a:ln/>
        </p:spPr>
      </p:sp>
      <p:sp>
        <p:nvSpPr>
          <p:cNvPr id="30" name="Text 28"/>
          <p:cNvSpPr/>
          <p:nvPr/>
        </p:nvSpPr>
        <p:spPr>
          <a:xfrm>
            <a:off x="8956826" y="6588277"/>
            <a:ext cx="58039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Économies d'échelle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 Réduction des coûts IT et opérationnels</a:t>
            </a:r>
            <a:endParaRPr lang="en-US" sz="1600" dirty="0"/>
          </a:p>
        </p:txBody>
      </p:sp>
      <p:sp>
        <p:nvSpPr>
          <p:cNvPr id="31" name="Shape 29"/>
          <p:cNvSpPr/>
          <p:nvPr/>
        </p:nvSpPr>
        <p:spPr>
          <a:xfrm>
            <a:off x="512838" y="8634792"/>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32" name="Shape 30"/>
          <p:cNvSpPr/>
          <p:nvPr/>
        </p:nvSpPr>
        <p:spPr>
          <a:xfrm>
            <a:off x="781201" y="9007931"/>
            <a:ext cx="285750" cy="381000"/>
          </a:xfrm>
          <a:custGeom>
            <a:avLst/>
            <a:gdLst/>
            <a:ahLst/>
            <a:cxnLst/>
            <a:rect l="l" t="t" r="r" b="b"/>
            <a:pathLst>
              <a:path w="285750" h="381000">
                <a:moveTo>
                  <a:pt x="217959" y="285750"/>
                </a:moveTo>
                <a:cubicBezTo>
                  <a:pt x="223391" y="269156"/>
                  <a:pt x="234255" y="254124"/>
                  <a:pt x="246534" y="241176"/>
                </a:cubicBezTo>
                <a:cubicBezTo>
                  <a:pt x="270867" y="215578"/>
                  <a:pt x="285750" y="180975"/>
                  <a:pt x="285750" y="142875"/>
                </a:cubicBezTo>
                <a:cubicBezTo>
                  <a:pt x="285750" y="63996"/>
                  <a:pt x="221754" y="0"/>
                  <a:pt x="142875" y="0"/>
                </a:cubicBezTo>
                <a:cubicBezTo>
                  <a:pt x="63996" y="0"/>
                  <a:pt x="0" y="63996"/>
                  <a:pt x="0" y="142875"/>
                </a:cubicBezTo>
                <a:cubicBezTo>
                  <a:pt x="0" y="180975"/>
                  <a:pt x="14883" y="215578"/>
                  <a:pt x="39216" y="241176"/>
                </a:cubicBezTo>
                <a:cubicBezTo>
                  <a:pt x="51495" y="254124"/>
                  <a:pt x="62433" y="269156"/>
                  <a:pt x="67791" y="285750"/>
                </a:cubicBezTo>
                <a:lnTo>
                  <a:pt x="217884" y="285750"/>
                </a:lnTo>
                <a:close/>
                <a:moveTo>
                  <a:pt x="214313" y="321469"/>
                </a:moveTo>
                <a:lnTo>
                  <a:pt x="71438" y="321469"/>
                </a:lnTo>
                <a:lnTo>
                  <a:pt x="71438" y="333375"/>
                </a:lnTo>
                <a:cubicBezTo>
                  <a:pt x="71438" y="366266"/>
                  <a:pt x="98078" y="392906"/>
                  <a:pt x="130969" y="392906"/>
                </a:cubicBezTo>
                <a:lnTo>
                  <a:pt x="154781" y="392906"/>
                </a:lnTo>
                <a:cubicBezTo>
                  <a:pt x="187672" y="392906"/>
                  <a:pt x="214313" y="366266"/>
                  <a:pt x="214313" y="333375"/>
                </a:cubicBezTo>
                <a:lnTo>
                  <a:pt x="214313" y="321469"/>
                </a:lnTo>
                <a:close/>
                <a:moveTo>
                  <a:pt x="136922" y="83344"/>
                </a:moveTo>
                <a:cubicBezTo>
                  <a:pt x="107305" y="83344"/>
                  <a:pt x="83344" y="107305"/>
                  <a:pt x="83344" y="136922"/>
                </a:cubicBezTo>
                <a:cubicBezTo>
                  <a:pt x="83344" y="146819"/>
                  <a:pt x="75381" y="154781"/>
                  <a:pt x="65484" y="154781"/>
                </a:cubicBezTo>
                <a:cubicBezTo>
                  <a:pt x="55587" y="154781"/>
                  <a:pt x="47625" y="146819"/>
                  <a:pt x="47625" y="136922"/>
                </a:cubicBezTo>
                <a:cubicBezTo>
                  <a:pt x="47625" y="87585"/>
                  <a:pt x="87585" y="47625"/>
                  <a:pt x="136922" y="47625"/>
                </a:cubicBezTo>
                <a:cubicBezTo>
                  <a:pt x="146819" y="47625"/>
                  <a:pt x="154781" y="55587"/>
                  <a:pt x="154781" y="65484"/>
                </a:cubicBezTo>
                <a:cubicBezTo>
                  <a:pt x="154781" y="75381"/>
                  <a:pt x="146819" y="83344"/>
                  <a:pt x="136922" y="83344"/>
                </a:cubicBezTo>
                <a:close/>
              </a:path>
            </a:pathLst>
          </a:custGeom>
          <a:solidFill>
            <a:srgbClr val="C5A575"/>
          </a:solidFill>
          <a:ln/>
        </p:spPr>
      </p:sp>
      <p:sp>
        <p:nvSpPr>
          <p:cNvPr id="33" name="Text 31"/>
          <p:cNvSpPr/>
          <p:nvPr/>
        </p:nvSpPr>
        <p:spPr>
          <a:xfrm>
            <a:off x="1327074" y="8842831"/>
            <a:ext cx="14325600" cy="7112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C'est précisément ce cas d'école</a:t>
            </a:r>
            <a:pPr>
              <a:lnSpc>
                <a:spcPct val="130000"/>
              </a:lnSpc>
            </a:pPr>
            <a:r>
              <a:rPr lang="en-US" sz="1800" dirty="0">
                <a:solidFill>
                  <a:srgbClr val="E8E9EB"/>
                </a:solidFill>
                <a:latin typeface="Quattrocento Sans" pitchFamily="34" charset="0"/>
                <a:ea typeface="Quattrocento Sans" pitchFamily="34" charset="-122"/>
                <a:cs typeface="Quattrocento Sans" pitchFamily="34" charset="-120"/>
              </a:rPr>
              <a:t> qui illustre la puissance du </a:t>
            </a:r>
            <a:pPr>
              <a:lnSpc>
                <a:spcPct val="130000"/>
              </a:lnSpc>
            </a:pPr>
            <a:r>
              <a:rPr lang="en-US" sz="1800" b="1" dirty="0">
                <a:solidFill>
                  <a:srgbClr val="C5A575"/>
                </a:solidFill>
                <a:latin typeface="Quattrocento Sans" pitchFamily="34" charset="0"/>
                <a:ea typeface="Quattrocento Sans" pitchFamily="34" charset="-122"/>
                <a:cs typeface="Quattrocento Sans" pitchFamily="34" charset="-120"/>
              </a:rPr>
              <a:t>DDD croisé avec l'approche de Pat Helland</a:t>
            </a:r>
            <a:pPr>
              <a:lnSpc>
                <a:spcPct val="130000"/>
              </a:lnSpc>
            </a:pPr>
            <a:r>
              <a:rPr lang="en-US" sz="1800" dirty="0">
                <a:solidFill>
                  <a:srgbClr val="E8E9EB"/>
                </a:solidFill>
                <a:latin typeface="Quattrocento Sans" pitchFamily="34" charset="0"/>
                <a:ea typeface="Quattrocento Sans" pitchFamily="34" charset="-122"/>
                <a:cs typeface="Quattrocento Sans" pitchFamily="34" charset="-120"/>
              </a:rPr>
              <a:t> — une méthode pour résoudre cette tension sans compromis.</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01 — LE DÉFI ARCHITECTURAL</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Les Forces en Présence</a:t>
            </a:r>
            <a:endParaRPr lang="en-US" sz="1600" dirty="0"/>
          </a:p>
        </p:txBody>
      </p:sp>
      <p:sp>
        <p:nvSpPr>
          <p:cNvPr id="4" name="Shape 2"/>
          <p:cNvSpPr/>
          <p:nvPr/>
        </p:nvSpPr>
        <p:spPr>
          <a:xfrm>
            <a:off x="512838" y="1630438"/>
            <a:ext cx="7477276" cy="6016776"/>
          </a:xfrm>
          <a:custGeom>
            <a:avLst/>
            <a:gdLst/>
            <a:ahLst/>
            <a:cxnLst/>
            <a:rect l="l" t="t" r="r" b="b"/>
            <a:pathLst>
              <a:path w="7477276" h="6016776">
                <a:moveTo>
                  <a:pt x="101623" y="0"/>
                </a:moveTo>
                <a:lnTo>
                  <a:pt x="7375653" y="0"/>
                </a:lnTo>
                <a:cubicBezTo>
                  <a:pt x="7431778" y="0"/>
                  <a:pt x="7477276" y="45498"/>
                  <a:pt x="7477276" y="101623"/>
                </a:cubicBezTo>
                <a:lnTo>
                  <a:pt x="7477276" y="5915153"/>
                </a:lnTo>
                <a:cubicBezTo>
                  <a:pt x="7477276" y="5971278"/>
                  <a:pt x="7431778" y="6016776"/>
                  <a:pt x="7375653" y="6016776"/>
                </a:cubicBezTo>
                <a:lnTo>
                  <a:pt x="101623" y="6016776"/>
                </a:lnTo>
                <a:cubicBezTo>
                  <a:pt x="45498" y="6016776"/>
                  <a:pt x="0" y="5971278"/>
                  <a:pt x="0" y="5915153"/>
                </a:cubicBezTo>
                <a:lnTo>
                  <a:pt x="0" y="101623"/>
                </a:lnTo>
                <a:cubicBezTo>
                  <a:pt x="0" y="45536"/>
                  <a:pt x="45536" y="0"/>
                  <a:pt x="101623" y="0"/>
                </a:cubicBezTo>
                <a:close/>
              </a:path>
            </a:pathLst>
          </a:custGeom>
          <a:solidFill>
            <a:srgbClr val="2D313A">
              <a:alpha val="50196"/>
            </a:srgbClr>
          </a:solidFill>
          <a:ln w="9676">
            <a:solidFill>
              <a:srgbClr val="3A5A78">
                <a:alpha val="30196"/>
              </a:srgbClr>
            </a:solidFill>
            <a:prstDash val="solid"/>
          </a:ln>
        </p:spPr>
      </p:sp>
      <p:sp>
        <p:nvSpPr>
          <p:cNvPr id="5" name="Shape 3"/>
          <p:cNvSpPr/>
          <p:nvPr/>
        </p:nvSpPr>
        <p:spPr>
          <a:xfrm>
            <a:off x="771676" y="1889277"/>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6" name="Shape 4"/>
          <p:cNvSpPr/>
          <p:nvPr/>
        </p:nvSpPr>
        <p:spPr>
          <a:xfrm>
            <a:off x="965351" y="2067077"/>
            <a:ext cx="222250" cy="254000"/>
          </a:xfrm>
          <a:custGeom>
            <a:avLst/>
            <a:gdLst/>
            <a:ahLst/>
            <a:cxnLst/>
            <a:rect l="l" t="t" r="r" b="b"/>
            <a:pathLst>
              <a:path w="222250" h="254000">
                <a:moveTo>
                  <a:pt x="31750" y="15875"/>
                </a:moveTo>
                <a:cubicBezTo>
                  <a:pt x="31750" y="7094"/>
                  <a:pt x="24656" y="0"/>
                  <a:pt x="15875" y="0"/>
                </a:cubicBezTo>
                <a:cubicBezTo>
                  <a:pt x="7094" y="0"/>
                  <a:pt x="0" y="7094"/>
                  <a:pt x="0" y="15875"/>
                </a:cubicBezTo>
                <a:lnTo>
                  <a:pt x="0" y="238125"/>
                </a:lnTo>
                <a:cubicBezTo>
                  <a:pt x="0" y="246906"/>
                  <a:pt x="7094" y="254000"/>
                  <a:pt x="15875" y="254000"/>
                </a:cubicBezTo>
                <a:cubicBezTo>
                  <a:pt x="24656" y="254000"/>
                  <a:pt x="31750" y="246906"/>
                  <a:pt x="31750" y="238125"/>
                </a:cubicBezTo>
                <a:lnTo>
                  <a:pt x="31750" y="177800"/>
                </a:lnTo>
                <a:lnTo>
                  <a:pt x="62855" y="168473"/>
                </a:lnTo>
                <a:cubicBezTo>
                  <a:pt x="83641" y="162223"/>
                  <a:pt x="106065" y="164157"/>
                  <a:pt x="125462" y="173881"/>
                </a:cubicBezTo>
                <a:cubicBezTo>
                  <a:pt x="146645" y="184497"/>
                  <a:pt x="171351" y="185787"/>
                  <a:pt x="193526" y="177453"/>
                </a:cubicBezTo>
                <a:lnTo>
                  <a:pt x="211931" y="170557"/>
                </a:lnTo>
                <a:cubicBezTo>
                  <a:pt x="218132" y="168225"/>
                  <a:pt x="222250" y="162322"/>
                  <a:pt x="222250" y="155674"/>
                </a:cubicBezTo>
                <a:lnTo>
                  <a:pt x="222250" y="32792"/>
                </a:lnTo>
                <a:cubicBezTo>
                  <a:pt x="222250" y="21382"/>
                  <a:pt x="210245" y="13940"/>
                  <a:pt x="200025" y="19050"/>
                </a:cubicBezTo>
                <a:lnTo>
                  <a:pt x="194171" y="21977"/>
                </a:lnTo>
                <a:cubicBezTo>
                  <a:pt x="171896" y="33139"/>
                  <a:pt x="145653" y="33139"/>
                  <a:pt x="123329" y="21977"/>
                </a:cubicBezTo>
                <a:cubicBezTo>
                  <a:pt x="105271" y="12948"/>
                  <a:pt x="84485" y="11162"/>
                  <a:pt x="65187" y="16966"/>
                </a:cubicBezTo>
                <a:lnTo>
                  <a:pt x="31750" y="26988"/>
                </a:lnTo>
                <a:lnTo>
                  <a:pt x="31750" y="15875"/>
                </a:lnTo>
                <a:close/>
              </a:path>
            </a:pathLst>
          </a:custGeom>
          <a:solidFill>
            <a:srgbClr val="C5A575"/>
          </a:solidFill>
          <a:ln/>
        </p:spPr>
      </p:sp>
      <p:sp>
        <p:nvSpPr>
          <p:cNvPr id="7" name="Text 5"/>
          <p:cNvSpPr/>
          <p:nvPr/>
        </p:nvSpPr>
        <p:spPr>
          <a:xfrm>
            <a:off x="1533676" y="1990877"/>
            <a:ext cx="3200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Contraintes Locales</a:t>
            </a:r>
            <a:endParaRPr lang="en-US" sz="1600" dirty="0"/>
          </a:p>
        </p:txBody>
      </p:sp>
      <p:sp>
        <p:nvSpPr>
          <p:cNvPr id="8" name="Shape 6"/>
          <p:cNvSpPr/>
          <p:nvPr/>
        </p:nvSpPr>
        <p:spPr>
          <a:xfrm>
            <a:off x="783771" y="27020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9" name="Shape 7"/>
          <p:cNvSpPr/>
          <p:nvPr/>
        </p:nvSpPr>
        <p:spPr>
          <a:xfrm>
            <a:off x="783771" y="27020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10" name="Text 8"/>
          <p:cNvSpPr/>
          <p:nvPr/>
        </p:nvSpPr>
        <p:spPr>
          <a:xfrm>
            <a:off x="948267" y="28544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Régulations Fiscales</a:t>
            </a:r>
            <a:endParaRPr lang="en-US" sz="1600" dirty="0"/>
          </a:p>
        </p:txBody>
      </p:sp>
      <p:sp>
        <p:nvSpPr>
          <p:cNvPr id="11" name="Text 9"/>
          <p:cNvSpPr/>
          <p:nvPr/>
        </p:nvSpPr>
        <p:spPr>
          <a:xfrm>
            <a:off x="948267" y="32100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Prélèvements, déclarations et traitements fiscaux nationaux</a:t>
            </a:r>
            <a:endParaRPr lang="en-US" sz="1600" dirty="0"/>
          </a:p>
        </p:txBody>
      </p:sp>
      <p:sp>
        <p:nvSpPr>
          <p:cNvPr id="12" name="Shape 10"/>
          <p:cNvSpPr/>
          <p:nvPr/>
        </p:nvSpPr>
        <p:spPr>
          <a:xfrm>
            <a:off x="783771" y="38196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13" name="Shape 11"/>
          <p:cNvSpPr/>
          <p:nvPr/>
        </p:nvSpPr>
        <p:spPr>
          <a:xfrm>
            <a:off x="783771" y="38196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14" name="Text 12"/>
          <p:cNvSpPr/>
          <p:nvPr/>
        </p:nvSpPr>
        <p:spPr>
          <a:xfrm>
            <a:off x="948267" y="39720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Conformité AML/KYC</a:t>
            </a:r>
            <a:endParaRPr lang="en-US" sz="1600" dirty="0"/>
          </a:p>
        </p:txBody>
      </p:sp>
      <p:sp>
        <p:nvSpPr>
          <p:cNvPr id="15" name="Text 13"/>
          <p:cNvSpPr/>
          <p:nvPr/>
        </p:nvSpPr>
        <p:spPr>
          <a:xfrm>
            <a:off x="948267" y="43276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Exigences anti-blanchiment spécifiques à chaque pays</a:t>
            </a:r>
            <a:endParaRPr lang="en-US" sz="1600" dirty="0"/>
          </a:p>
        </p:txBody>
      </p:sp>
      <p:sp>
        <p:nvSpPr>
          <p:cNvPr id="16" name="Shape 14"/>
          <p:cNvSpPr/>
          <p:nvPr/>
        </p:nvSpPr>
        <p:spPr>
          <a:xfrm>
            <a:off x="783771" y="49372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17" name="Shape 15"/>
          <p:cNvSpPr/>
          <p:nvPr/>
        </p:nvSpPr>
        <p:spPr>
          <a:xfrm>
            <a:off x="783771" y="49372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18" name="Text 16"/>
          <p:cNvSpPr/>
          <p:nvPr/>
        </p:nvSpPr>
        <p:spPr>
          <a:xfrm>
            <a:off x="948267" y="50896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Produits Métiers</a:t>
            </a:r>
            <a:endParaRPr lang="en-US" sz="1600" dirty="0"/>
          </a:p>
        </p:txBody>
      </p:sp>
      <p:sp>
        <p:nvSpPr>
          <p:cNvPr id="19" name="Text 17"/>
          <p:cNvSpPr/>
          <p:nvPr/>
        </p:nvSpPr>
        <p:spPr>
          <a:xfrm>
            <a:off x="948267" y="54452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Offres commerciales et tarifications différenciées</a:t>
            </a:r>
            <a:endParaRPr lang="en-US" sz="1600" dirty="0"/>
          </a:p>
        </p:txBody>
      </p:sp>
      <p:sp>
        <p:nvSpPr>
          <p:cNvPr id="20" name="Shape 18"/>
          <p:cNvSpPr/>
          <p:nvPr/>
        </p:nvSpPr>
        <p:spPr>
          <a:xfrm>
            <a:off x="783771" y="60548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21" name="Shape 19"/>
          <p:cNvSpPr/>
          <p:nvPr/>
        </p:nvSpPr>
        <p:spPr>
          <a:xfrm>
            <a:off x="783771" y="60548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C5A575"/>
          </a:solidFill>
          <a:ln/>
        </p:spPr>
      </p:sp>
      <p:sp>
        <p:nvSpPr>
          <p:cNvPr id="22" name="Text 20"/>
          <p:cNvSpPr/>
          <p:nvPr/>
        </p:nvSpPr>
        <p:spPr>
          <a:xfrm>
            <a:off x="948267" y="62072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Ubiquitaire</a:t>
            </a:r>
            <a:endParaRPr lang="en-US" sz="1600" dirty="0"/>
          </a:p>
        </p:txBody>
      </p:sp>
      <p:sp>
        <p:nvSpPr>
          <p:cNvPr id="23" name="Text 21"/>
          <p:cNvSpPr/>
          <p:nvPr/>
        </p:nvSpPr>
        <p:spPr>
          <a:xfrm>
            <a:off x="948267" y="65628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Terminologie métier propre à chaque marché</a:t>
            </a:r>
            <a:endParaRPr lang="en-US" sz="1600" dirty="0"/>
          </a:p>
        </p:txBody>
      </p:sp>
      <p:sp>
        <p:nvSpPr>
          <p:cNvPr id="24" name="Shape 22"/>
          <p:cNvSpPr/>
          <p:nvPr/>
        </p:nvSpPr>
        <p:spPr>
          <a:xfrm>
            <a:off x="8259838" y="1630438"/>
            <a:ext cx="7477276" cy="6016776"/>
          </a:xfrm>
          <a:custGeom>
            <a:avLst/>
            <a:gdLst/>
            <a:ahLst/>
            <a:cxnLst/>
            <a:rect l="l" t="t" r="r" b="b"/>
            <a:pathLst>
              <a:path w="7477276" h="6016776">
                <a:moveTo>
                  <a:pt x="101623" y="0"/>
                </a:moveTo>
                <a:lnTo>
                  <a:pt x="7375653" y="0"/>
                </a:lnTo>
                <a:cubicBezTo>
                  <a:pt x="7431778" y="0"/>
                  <a:pt x="7477276" y="45498"/>
                  <a:pt x="7477276" y="101623"/>
                </a:cubicBezTo>
                <a:lnTo>
                  <a:pt x="7477276" y="5915153"/>
                </a:lnTo>
                <a:cubicBezTo>
                  <a:pt x="7477276" y="5971278"/>
                  <a:pt x="7431778" y="6016776"/>
                  <a:pt x="7375653" y="6016776"/>
                </a:cubicBezTo>
                <a:lnTo>
                  <a:pt x="101623" y="6016776"/>
                </a:lnTo>
                <a:cubicBezTo>
                  <a:pt x="45498" y="6016776"/>
                  <a:pt x="0" y="5971278"/>
                  <a:pt x="0" y="5915153"/>
                </a:cubicBezTo>
                <a:lnTo>
                  <a:pt x="0" y="101623"/>
                </a:lnTo>
                <a:cubicBezTo>
                  <a:pt x="0" y="45536"/>
                  <a:pt x="45536" y="0"/>
                  <a:pt x="101623" y="0"/>
                </a:cubicBezTo>
                <a:close/>
              </a:path>
            </a:pathLst>
          </a:custGeom>
          <a:solidFill>
            <a:srgbClr val="2D313A">
              <a:alpha val="50196"/>
            </a:srgbClr>
          </a:solidFill>
          <a:ln w="9676">
            <a:solidFill>
              <a:srgbClr val="3A5A78">
                <a:alpha val="30196"/>
              </a:srgbClr>
            </a:solidFill>
            <a:prstDash val="solid"/>
          </a:ln>
        </p:spPr>
      </p:sp>
      <p:sp>
        <p:nvSpPr>
          <p:cNvPr id="25" name="Shape 23"/>
          <p:cNvSpPr/>
          <p:nvPr/>
        </p:nvSpPr>
        <p:spPr>
          <a:xfrm>
            <a:off x="8518676" y="1889277"/>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6" name="Shape 24"/>
          <p:cNvSpPr/>
          <p:nvPr/>
        </p:nvSpPr>
        <p:spPr>
          <a:xfrm>
            <a:off x="8696476" y="2067077"/>
            <a:ext cx="254000" cy="254000"/>
          </a:xfrm>
          <a:custGeom>
            <a:avLst/>
            <a:gdLst/>
            <a:ahLst/>
            <a:cxnLst/>
            <a:rect l="l" t="t" r="r" b="b"/>
            <a:pathLst>
              <a:path w="254000" h="254000">
                <a:moveTo>
                  <a:pt x="174575" y="138906"/>
                </a:moveTo>
                <a:lnTo>
                  <a:pt x="79871" y="138906"/>
                </a:lnTo>
                <a:cubicBezTo>
                  <a:pt x="81310" y="170904"/>
                  <a:pt x="88404" y="200372"/>
                  <a:pt x="98475" y="221952"/>
                </a:cubicBezTo>
                <a:cubicBezTo>
                  <a:pt x="104130" y="234107"/>
                  <a:pt x="110232" y="242689"/>
                  <a:pt x="115888" y="247948"/>
                </a:cubicBezTo>
                <a:cubicBezTo>
                  <a:pt x="121444" y="253157"/>
                  <a:pt x="125264" y="254000"/>
                  <a:pt x="127248" y="254000"/>
                </a:cubicBezTo>
                <a:cubicBezTo>
                  <a:pt x="129232" y="254000"/>
                  <a:pt x="133052" y="253157"/>
                  <a:pt x="138609" y="247948"/>
                </a:cubicBezTo>
                <a:cubicBezTo>
                  <a:pt x="144264" y="242689"/>
                  <a:pt x="150366" y="234057"/>
                  <a:pt x="156021" y="221952"/>
                </a:cubicBezTo>
                <a:cubicBezTo>
                  <a:pt x="166092" y="200372"/>
                  <a:pt x="173186" y="170904"/>
                  <a:pt x="174625" y="138906"/>
                </a:cubicBezTo>
                <a:close/>
                <a:moveTo>
                  <a:pt x="79821" y="115094"/>
                </a:moveTo>
                <a:lnTo>
                  <a:pt x="174526" y="115094"/>
                </a:lnTo>
                <a:cubicBezTo>
                  <a:pt x="173137" y="83096"/>
                  <a:pt x="166043" y="53628"/>
                  <a:pt x="155972" y="32048"/>
                </a:cubicBezTo>
                <a:cubicBezTo>
                  <a:pt x="150316" y="19943"/>
                  <a:pt x="144214" y="11311"/>
                  <a:pt x="138559" y="6052"/>
                </a:cubicBezTo>
                <a:cubicBezTo>
                  <a:pt x="133003" y="843"/>
                  <a:pt x="129183" y="0"/>
                  <a:pt x="127198" y="0"/>
                </a:cubicBezTo>
                <a:cubicBezTo>
                  <a:pt x="125214" y="0"/>
                  <a:pt x="121394" y="843"/>
                  <a:pt x="115838" y="6052"/>
                </a:cubicBezTo>
                <a:cubicBezTo>
                  <a:pt x="110182" y="11311"/>
                  <a:pt x="104080" y="19943"/>
                  <a:pt x="98425" y="32048"/>
                </a:cubicBezTo>
                <a:cubicBezTo>
                  <a:pt x="88354" y="53628"/>
                  <a:pt x="81260" y="83096"/>
                  <a:pt x="79821" y="115094"/>
                </a:cubicBezTo>
                <a:close/>
                <a:moveTo>
                  <a:pt x="56009" y="115094"/>
                </a:moveTo>
                <a:cubicBezTo>
                  <a:pt x="57745" y="72628"/>
                  <a:pt x="68709" y="33189"/>
                  <a:pt x="84733" y="7293"/>
                </a:cubicBezTo>
                <a:cubicBezTo>
                  <a:pt x="39043" y="23465"/>
                  <a:pt x="5407" y="65088"/>
                  <a:pt x="744" y="115094"/>
                </a:cubicBezTo>
                <a:lnTo>
                  <a:pt x="56009" y="115094"/>
                </a:lnTo>
                <a:close/>
                <a:moveTo>
                  <a:pt x="744" y="138906"/>
                </a:moveTo>
                <a:cubicBezTo>
                  <a:pt x="5407" y="188913"/>
                  <a:pt x="39043" y="230535"/>
                  <a:pt x="84733" y="246707"/>
                </a:cubicBezTo>
                <a:cubicBezTo>
                  <a:pt x="68709" y="220811"/>
                  <a:pt x="57745" y="181372"/>
                  <a:pt x="56009" y="138906"/>
                </a:cubicBezTo>
                <a:lnTo>
                  <a:pt x="744" y="138906"/>
                </a:lnTo>
                <a:close/>
                <a:moveTo>
                  <a:pt x="198388" y="138906"/>
                </a:moveTo>
                <a:cubicBezTo>
                  <a:pt x="196652" y="181372"/>
                  <a:pt x="185688" y="220811"/>
                  <a:pt x="169664" y="246707"/>
                </a:cubicBezTo>
                <a:cubicBezTo>
                  <a:pt x="215354" y="230485"/>
                  <a:pt x="248989" y="188913"/>
                  <a:pt x="253653" y="138906"/>
                </a:cubicBezTo>
                <a:lnTo>
                  <a:pt x="198388" y="138906"/>
                </a:lnTo>
                <a:close/>
                <a:moveTo>
                  <a:pt x="253653" y="115094"/>
                </a:moveTo>
                <a:cubicBezTo>
                  <a:pt x="248989" y="65088"/>
                  <a:pt x="215354" y="23465"/>
                  <a:pt x="169664" y="7293"/>
                </a:cubicBezTo>
                <a:cubicBezTo>
                  <a:pt x="185688" y="33189"/>
                  <a:pt x="196652" y="72628"/>
                  <a:pt x="198388" y="115094"/>
                </a:cubicBezTo>
                <a:lnTo>
                  <a:pt x="253653" y="115094"/>
                </a:lnTo>
                <a:close/>
              </a:path>
            </a:pathLst>
          </a:custGeom>
          <a:solidFill>
            <a:srgbClr val="C5A575"/>
          </a:solidFill>
          <a:ln/>
        </p:spPr>
      </p:sp>
      <p:sp>
        <p:nvSpPr>
          <p:cNvPr id="27" name="Text 25"/>
          <p:cNvSpPr/>
          <p:nvPr/>
        </p:nvSpPr>
        <p:spPr>
          <a:xfrm>
            <a:off x="9280676" y="1990877"/>
            <a:ext cx="36322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Opportunités Globales</a:t>
            </a:r>
            <a:endParaRPr lang="en-US" sz="1600" dirty="0"/>
          </a:p>
        </p:txBody>
      </p:sp>
      <p:sp>
        <p:nvSpPr>
          <p:cNvPr id="28" name="Shape 26"/>
          <p:cNvSpPr/>
          <p:nvPr/>
        </p:nvSpPr>
        <p:spPr>
          <a:xfrm>
            <a:off x="8530771" y="27020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29" name="Shape 27"/>
          <p:cNvSpPr/>
          <p:nvPr/>
        </p:nvSpPr>
        <p:spPr>
          <a:xfrm>
            <a:off x="8530771" y="27020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3A5A78"/>
          </a:solidFill>
          <a:ln/>
        </p:spPr>
      </p:sp>
      <p:sp>
        <p:nvSpPr>
          <p:cNvPr id="30" name="Text 28"/>
          <p:cNvSpPr/>
          <p:nvPr/>
        </p:nvSpPr>
        <p:spPr>
          <a:xfrm>
            <a:off x="8695267" y="28544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Standardisation ISO 20022</a:t>
            </a:r>
            <a:endParaRPr lang="en-US" sz="1600" dirty="0"/>
          </a:p>
        </p:txBody>
      </p:sp>
      <p:sp>
        <p:nvSpPr>
          <p:cNvPr id="31" name="Text 29"/>
          <p:cNvSpPr/>
          <p:nvPr/>
        </p:nvSpPr>
        <p:spPr>
          <a:xfrm>
            <a:off x="8695267" y="32100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Format universel pour tous les paiements SEPA</a:t>
            </a:r>
            <a:endParaRPr lang="en-US" sz="1600" dirty="0"/>
          </a:p>
        </p:txBody>
      </p:sp>
      <p:sp>
        <p:nvSpPr>
          <p:cNvPr id="32" name="Shape 30"/>
          <p:cNvSpPr/>
          <p:nvPr/>
        </p:nvSpPr>
        <p:spPr>
          <a:xfrm>
            <a:off x="8530771" y="38196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33" name="Shape 31"/>
          <p:cNvSpPr/>
          <p:nvPr/>
        </p:nvSpPr>
        <p:spPr>
          <a:xfrm>
            <a:off x="8530771" y="38196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3A5A78"/>
          </a:solidFill>
          <a:ln/>
        </p:spPr>
      </p:sp>
      <p:sp>
        <p:nvSpPr>
          <p:cNvPr id="34" name="Text 32"/>
          <p:cNvSpPr/>
          <p:nvPr/>
        </p:nvSpPr>
        <p:spPr>
          <a:xfrm>
            <a:off x="8695267" y="39720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Clearing Mutualisé</a:t>
            </a:r>
            <a:endParaRPr lang="en-US" sz="1600" dirty="0"/>
          </a:p>
        </p:txBody>
      </p:sp>
      <p:sp>
        <p:nvSpPr>
          <p:cNvPr id="35" name="Text 33"/>
          <p:cNvSpPr/>
          <p:nvPr/>
        </p:nvSpPr>
        <p:spPr>
          <a:xfrm>
            <a:off x="8695267" y="43276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STET, EBA, TIPS — une infrastructure pour tous</a:t>
            </a:r>
            <a:endParaRPr lang="en-US" sz="1600" dirty="0"/>
          </a:p>
        </p:txBody>
      </p:sp>
      <p:sp>
        <p:nvSpPr>
          <p:cNvPr id="36" name="Shape 34"/>
          <p:cNvSpPr/>
          <p:nvPr/>
        </p:nvSpPr>
        <p:spPr>
          <a:xfrm>
            <a:off x="8530771" y="49372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37" name="Shape 35"/>
          <p:cNvSpPr/>
          <p:nvPr/>
        </p:nvSpPr>
        <p:spPr>
          <a:xfrm>
            <a:off x="8530771" y="49372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3A5A78"/>
          </a:solidFill>
          <a:ln/>
        </p:spPr>
      </p:sp>
      <p:sp>
        <p:nvSpPr>
          <p:cNvPr id="38" name="Text 36"/>
          <p:cNvSpPr/>
          <p:nvPr/>
        </p:nvSpPr>
        <p:spPr>
          <a:xfrm>
            <a:off x="8695267" y="50896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Réseau SWIFT Unique</a:t>
            </a:r>
            <a:endParaRPr lang="en-US" sz="1600" dirty="0"/>
          </a:p>
        </p:txBody>
      </p:sp>
      <p:sp>
        <p:nvSpPr>
          <p:cNvPr id="39" name="Text 37"/>
          <p:cNvSpPr/>
          <p:nvPr/>
        </p:nvSpPr>
        <p:spPr>
          <a:xfrm>
            <a:off x="8695267" y="54452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Connexion internationale partagée</a:t>
            </a:r>
            <a:endParaRPr lang="en-US" sz="1600" dirty="0"/>
          </a:p>
        </p:txBody>
      </p:sp>
      <p:sp>
        <p:nvSpPr>
          <p:cNvPr id="40" name="Shape 38"/>
          <p:cNvSpPr/>
          <p:nvPr/>
        </p:nvSpPr>
        <p:spPr>
          <a:xfrm>
            <a:off x="8530771" y="6054877"/>
            <a:ext cx="6958995" cy="965200"/>
          </a:xfrm>
          <a:custGeom>
            <a:avLst/>
            <a:gdLst/>
            <a:ahLst/>
            <a:cxnLst/>
            <a:rect l="l" t="t" r="r" b="b"/>
            <a:pathLst>
              <a:path w="6958995" h="965200">
                <a:moveTo>
                  <a:pt x="24190" y="0"/>
                </a:moveTo>
                <a:lnTo>
                  <a:pt x="6908197" y="0"/>
                </a:lnTo>
                <a:cubicBezTo>
                  <a:pt x="6936252" y="0"/>
                  <a:pt x="6958995" y="22743"/>
                  <a:pt x="6958995" y="50798"/>
                </a:cubicBezTo>
                <a:lnTo>
                  <a:pt x="6958995" y="914402"/>
                </a:lnTo>
                <a:cubicBezTo>
                  <a:pt x="6958995" y="942457"/>
                  <a:pt x="6936252" y="965200"/>
                  <a:pt x="6908197" y="965200"/>
                </a:cubicBezTo>
                <a:lnTo>
                  <a:pt x="24190" y="965200"/>
                </a:lnTo>
                <a:cubicBezTo>
                  <a:pt x="10830" y="965200"/>
                  <a:pt x="0" y="954370"/>
                  <a:pt x="0" y="941010"/>
                </a:cubicBezTo>
                <a:lnTo>
                  <a:pt x="0" y="24190"/>
                </a:lnTo>
                <a:cubicBezTo>
                  <a:pt x="0" y="10839"/>
                  <a:pt x="10839" y="0"/>
                  <a:pt x="24190" y="0"/>
                </a:cubicBezTo>
                <a:close/>
              </a:path>
            </a:pathLst>
          </a:custGeom>
          <a:solidFill>
            <a:srgbClr val="1A1D24">
              <a:alpha val="50196"/>
            </a:srgbClr>
          </a:solidFill>
          <a:ln/>
        </p:spPr>
      </p:sp>
      <p:sp>
        <p:nvSpPr>
          <p:cNvPr id="41" name="Shape 39"/>
          <p:cNvSpPr/>
          <p:nvPr/>
        </p:nvSpPr>
        <p:spPr>
          <a:xfrm>
            <a:off x="8530771" y="6054877"/>
            <a:ext cx="24190" cy="965200"/>
          </a:xfrm>
          <a:custGeom>
            <a:avLst/>
            <a:gdLst/>
            <a:ahLst/>
            <a:cxnLst/>
            <a:rect l="l" t="t" r="r" b="b"/>
            <a:pathLst>
              <a:path w="24190" h="965200">
                <a:moveTo>
                  <a:pt x="24190" y="0"/>
                </a:moveTo>
                <a:lnTo>
                  <a:pt x="24190" y="0"/>
                </a:lnTo>
                <a:lnTo>
                  <a:pt x="24190" y="965200"/>
                </a:lnTo>
                <a:lnTo>
                  <a:pt x="24190" y="965200"/>
                </a:lnTo>
                <a:cubicBezTo>
                  <a:pt x="10830" y="965200"/>
                  <a:pt x="0" y="954370"/>
                  <a:pt x="0" y="941010"/>
                </a:cubicBezTo>
                <a:lnTo>
                  <a:pt x="0" y="24190"/>
                </a:lnTo>
                <a:cubicBezTo>
                  <a:pt x="0" y="10839"/>
                  <a:pt x="10839" y="0"/>
                  <a:pt x="24190" y="0"/>
                </a:cubicBezTo>
                <a:close/>
              </a:path>
            </a:pathLst>
          </a:custGeom>
          <a:solidFill>
            <a:srgbClr val="3A5A78"/>
          </a:solidFill>
          <a:ln/>
        </p:spPr>
      </p:sp>
      <p:sp>
        <p:nvSpPr>
          <p:cNvPr id="42" name="Text 40"/>
          <p:cNvSpPr/>
          <p:nvPr/>
        </p:nvSpPr>
        <p:spPr>
          <a:xfrm>
            <a:off x="8695267" y="6207277"/>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Optimisation des Coûts</a:t>
            </a:r>
            <a:endParaRPr lang="en-US" sz="1600" dirty="0"/>
          </a:p>
        </p:txBody>
      </p:sp>
      <p:sp>
        <p:nvSpPr>
          <p:cNvPr id="43" name="Text 41"/>
          <p:cNvSpPr/>
          <p:nvPr/>
        </p:nvSpPr>
        <p:spPr>
          <a:xfrm>
            <a:off x="8695267" y="6562877"/>
            <a:ext cx="6743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Mutualisation des ressources IT et opérationnelles</a:t>
            </a:r>
            <a:endParaRPr lang="en-US" sz="1600" dirty="0"/>
          </a:p>
        </p:txBody>
      </p:sp>
      <p:sp>
        <p:nvSpPr>
          <p:cNvPr id="44" name="Shape 42"/>
          <p:cNvSpPr/>
          <p:nvPr/>
        </p:nvSpPr>
        <p:spPr>
          <a:xfrm>
            <a:off x="512838" y="7859487"/>
            <a:ext cx="15224276" cy="771676"/>
          </a:xfrm>
          <a:custGeom>
            <a:avLst/>
            <a:gdLst/>
            <a:ahLst/>
            <a:cxnLst/>
            <a:rect l="l" t="t" r="r" b="b"/>
            <a:pathLst>
              <a:path w="15224276" h="771676">
                <a:moveTo>
                  <a:pt x="101599" y="0"/>
                </a:moveTo>
                <a:lnTo>
                  <a:pt x="15122677" y="0"/>
                </a:lnTo>
                <a:cubicBezTo>
                  <a:pt x="15178789" y="0"/>
                  <a:pt x="15224276" y="45487"/>
                  <a:pt x="15224276" y="101599"/>
                </a:cubicBezTo>
                <a:lnTo>
                  <a:pt x="15224276" y="670077"/>
                </a:lnTo>
                <a:cubicBezTo>
                  <a:pt x="15224276" y="726189"/>
                  <a:pt x="15178789" y="771676"/>
                  <a:pt x="15122677" y="771676"/>
                </a:cubicBezTo>
                <a:lnTo>
                  <a:pt x="101599" y="771676"/>
                </a:lnTo>
                <a:cubicBezTo>
                  <a:pt x="45525" y="771676"/>
                  <a:pt x="0" y="726151"/>
                  <a:pt x="0" y="670077"/>
                </a:cubicBezTo>
                <a:lnTo>
                  <a:pt x="0" y="101599"/>
                </a:lnTo>
                <a:cubicBezTo>
                  <a:pt x="0" y="45487"/>
                  <a:pt x="45487" y="0"/>
                  <a:pt x="101599" y="0"/>
                </a:cubicBezTo>
                <a:close/>
              </a:path>
            </a:pathLst>
          </a:custGeom>
          <a:solidFill>
            <a:srgbClr val="C5A575">
              <a:alpha val="10196"/>
            </a:srgbClr>
          </a:solidFill>
          <a:ln w="9676">
            <a:solidFill>
              <a:srgbClr val="C5A575">
                <a:alpha val="30196"/>
              </a:srgbClr>
            </a:solidFill>
            <a:prstDash val="solid"/>
          </a:ln>
        </p:spPr>
      </p:sp>
      <p:sp>
        <p:nvSpPr>
          <p:cNvPr id="45" name="Shape 43"/>
          <p:cNvSpPr/>
          <p:nvPr/>
        </p:nvSpPr>
        <p:spPr>
          <a:xfrm>
            <a:off x="720876" y="8092926"/>
            <a:ext cx="381000" cy="304800"/>
          </a:xfrm>
          <a:custGeom>
            <a:avLst/>
            <a:gdLst/>
            <a:ahLst/>
            <a:cxnLst/>
            <a:rect l="l" t="t" r="r" b="b"/>
            <a:pathLst>
              <a:path w="381000" h="304800">
                <a:moveTo>
                  <a:pt x="228600" y="19050"/>
                </a:moveTo>
                <a:lnTo>
                  <a:pt x="304800" y="19050"/>
                </a:lnTo>
                <a:cubicBezTo>
                  <a:pt x="315337" y="19050"/>
                  <a:pt x="323850" y="27563"/>
                  <a:pt x="323850" y="38100"/>
                </a:cubicBezTo>
                <a:cubicBezTo>
                  <a:pt x="323850" y="48637"/>
                  <a:pt x="315337" y="57150"/>
                  <a:pt x="304800" y="57150"/>
                </a:cubicBezTo>
                <a:lnTo>
                  <a:pt x="237173" y="57150"/>
                </a:lnTo>
                <a:cubicBezTo>
                  <a:pt x="234077" y="72509"/>
                  <a:pt x="223540" y="85189"/>
                  <a:pt x="209550" y="91261"/>
                </a:cubicBezTo>
                <a:lnTo>
                  <a:pt x="209550" y="266700"/>
                </a:lnTo>
                <a:lnTo>
                  <a:pt x="304800" y="266700"/>
                </a:lnTo>
                <a:cubicBezTo>
                  <a:pt x="315337" y="266700"/>
                  <a:pt x="323850" y="275213"/>
                  <a:pt x="323850" y="285750"/>
                </a:cubicBezTo>
                <a:cubicBezTo>
                  <a:pt x="323850" y="296287"/>
                  <a:pt x="315337" y="304800"/>
                  <a:pt x="304800" y="304800"/>
                </a:cubicBezTo>
                <a:lnTo>
                  <a:pt x="76200" y="304800"/>
                </a:lnTo>
                <a:cubicBezTo>
                  <a:pt x="65663" y="304800"/>
                  <a:pt x="57150" y="296287"/>
                  <a:pt x="57150" y="285750"/>
                </a:cubicBezTo>
                <a:cubicBezTo>
                  <a:pt x="57150" y="275213"/>
                  <a:pt x="65663" y="266700"/>
                  <a:pt x="76200" y="266700"/>
                </a:cubicBezTo>
                <a:lnTo>
                  <a:pt x="171450" y="266700"/>
                </a:lnTo>
                <a:lnTo>
                  <a:pt x="171450" y="91261"/>
                </a:lnTo>
                <a:cubicBezTo>
                  <a:pt x="157460" y="85130"/>
                  <a:pt x="146923" y="72450"/>
                  <a:pt x="143828" y="57150"/>
                </a:cubicBezTo>
                <a:lnTo>
                  <a:pt x="76200" y="57150"/>
                </a:lnTo>
                <a:cubicBezTo>
                  <a:pt x="65663" y="57150"/>
                  <a:pt x="57150" y="48637"/>
                  <a:pt x="57150" y="38100"/>
                </a:cubicBezTo>
                <a:cubicBezTo>
                  <a:pt x="57150" y="27563"/>
                  <a:pt x="65663" y="19050"/>
                  <a:pt x="76200" y="19050"/>
                </a:cubicBezTo>
                <a:lnTo>
                  <a:pt x="152400" y="19050"/>
                </a:lnTo>
                <a:cubicBezTo>
                  <a:pt x="161092" y="7501"/>
                  <a:pt x="174903" y="0"/>
                  <a:pt x="190500" y="0"/>
                </a:cubicBezTo>
                <a:cubicBezTo>
                  <a:pt x="206097" y="0"/>
                  <a:pt x="219908" y="7501"/>
                  <a:pt x="228600" y="19050"/>
                </a:cubicBezTo>
                <a:close/>
                <a:moveTo>
                  <a:pt x="261699" y="190500"/>
                </a:moveTo>
                <a:lnTo>
                  <a:pt x="347901" y="190500"/>
                </a:lnTo>
                <a:lnTo>
                  <a:pt x="304800" y="116562"/>
                </a:lnTo>
                <a:lnTo>
                  <a:pt x="261699" y="190500"/>
                </a:lnTo>
                <a:close/>
                <a:moveTo>
                  <a:pt x="304800" y="247650"/>
                </a:moveTo>
                <a:cubicBezTo>
                  <a:pt x="267355" y="247650"/>
                  <a:pt x="236220" y="227409"/>
                  <a:pt x="229791" y="200680"/>
                </a:cubicBezTo>
                <a:cubicBezTo>
                  <a:pt x="228243" y="194131"/>
                  <a:pt x="230386" y="187404"/>
                  <a:pt x="233779" y="181570"/>
                </a:cubicBezTo>
                <a:lnTo>
                  <a:pt x="290453" y="84415"/>
                </a:lnTo>
                <a:cubicBezTo>
                  <a:pt x="293430" y="79296"/>
                  <a:pt x="298906" y="76200"/>
                  <a:pt x="304800" y="76200"/>
                </a:cubicBezTo>
                <a:cubicBezTo>
                  <a:pt x="310694" y="76200"/>
                  <a:pt x="316170" y="79355"/>
                  <a:pt x="319147" y="84415"/>
                </a:cubicBezTo>
                <a:lnTo>
                  <a:pt x="375821" y="181570"/>
                </a:lnTo>
                <a:cubicBezTo>
                  <a:pt x="379214" y="187404"/>
                  <a:pt x="381357" y="194131"/>
                  <a:pt x="379809" y="200680"/>
                </a:cubicBezTo>
                <a:cubicBezTo>
                  <a:pt x="373380" y="227350"/>
                  <a:pt x="342245" y="247650"/>
                  <a:pt x="304800" y="247650"/>
                </a:cubicBezTo>
                <a:close/>
                <a:moveTo>
                  <a:pt x="75486" y="116562"/>
                </a:moveTo>
                <a:lnTo>
                  <a:pt x="32385" y="190500"/>
                </a:lnTo>
                <a:lnTo>
                  <a:pt x="118646" y="190500"/>
                </a:lnTo>
                <a:lnTo>
                  <a:pt x="75486" y="116562"/>
                </a:lnTo>
                <a:close/>
                <a:moveTo>
                  <a:pt x="536" y="200680"/>
                </a:moveTo>
                <a:cubicBezTo>
                  <a:pt x="-1012" y="194131"/>
                  <a:pt x="1131" y="187404"/>
                  <a:pt x="4524" y="181570"/>
                </a:cubicBezTo>
                <a:lnTo>
                  <a:pt x="61198" y="84415"/>
                </a:lnTo>
                <a:cubicBezTo>
                  <a:pt x="64175" y="79296"/>
                  <a:pt x="69652" y="76200"/>
                  <a:pt x="75545" y="76200"/>
                </a:cubicBezTo>
                <a:cubicBezTo>
                  <a:pt x="81439" y="76200"/>
                  <a:pt x="86916" y="79355"/>
                  <a:pt x="89892" y="84415"/>
                </a:cubicBezTo>
                <a:lnTo>
                  <a:pt x="146566" y="181570"/>
                </a:lnTo>
                <a:cubicBezTo>
                  <a:pt x="149959" y="187404"/>
                  <a:pt x="152102" y="194131"/>
                  <a:pt x="150555" y="200680"/>
                </a:cubicBezTo>
                <a:cubicBezTo>
                  <a:pt x="144125" y="227350"/>
                  <a:pt x="112990" y="247650"/>
                  <a:pt x="75545" y="247650"/>
                </a:cubicBezTo>
                <a:cubicBezTo>
                  <a:pt x="38100" y="247650"/>
                  <a:pt x="6965" y="227409"/>
                  <a:pt x="536" y="200680"/>
                </a:cubicBezTo>
                <a:close/>
              </a:path>
            </a:pathLst>
          </a:custGeom>
          <a:solidFill>
            <a:srgbClr val="C5A575"/>
          </a:solidFill>
          <a:ln/>
        </p:spPr>
      </p:sp>
      <p:sp>
        <p:nvSpPr>
          <p:cNvPr id="46" name="Text 44"/>
          <p:cNvSpPr/>
          <p:nvPr/>
        </p:nvSpPr>
        <p:spPr>
          <a:xfrm>
            <a:off x="1254276" y="8067526"/>
            <a:ext cx="22606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La Question Centrale</a:t>
            </a:r>
            <a:endParaRPr lang="en-US" sz="1600" dirty="0"/>
          </a:p>
        </p:txBody>
      </p:sp>
      <p:sp>
        <p:nvSpPr>
          <p:cNvPr id="47" name="Text 45"/>
          <p:cNvSpPr/>
          <p:nvPr/>
        </p:nvSpPr>
        <p:spPr>
          <a:xfrm>
            <a:off x="6530824" y="8092926"/>
            <a:ext cx="9004300" cy="304800"/>
          </a:xfrm>
          <a:prstGeom prst="rect">
            <a:avLst/>
          </a:prstGeom>
          <a:noFill/>
          <a:ln/>
        </p:spPr>
        <p:txBody>
          <a:bodyPr wrap="square" lIns="0" tIns="0" rIns="0" bIns="0" rtlCol="0" anchor="ctr"/>
          <a:lstStyle/>
          <a:p>
            <a:pPr algn="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Comment mutualiser la factory de paiement sans créer de couplage fatal entre les entités locales ?</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A1D24"/>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alphaModFix amt="5000"/>
            <a:extLst>
              <a:ext uri="{96DAC541-7B7A-43D3-8B79-37D633B846F1}">
                <asvg:svgBlip xmlns:asvg="http://schemas.microsoft.com/office/drawing/2016/SVG/main" r:embed="rId2"/>
              </a:ext>
            </a:extLst>
          </a:blip>
          <a:srcRect l="62" r="62" t="0" b="0"/>
          <a:stretch/>
        </p:blipFill>
        <p:spPr>
          <a:xfrm>
            <a:off x="0" y="0"/>
            <a:ext cx="16256000" cy="9144000"/>
          </a:xfrm>
          <a:prstGeom prst="roundRect">
            <a:avLst>
              <a:gd name="adj" fmla="val 0"/>
            </a:avLst>
          </a:prstGeom>
        </p:spPr>
      </p:pic>
      <p:sp>
        <p:nvSpPr>
          <p:cNvPr id="3" name="Shape 0"/>
          <p:cNvSpPr/>
          <p:nvPr/>
        </p:nvSpPr>
        <p:spPr>
          <a:xfrm>
            <a:off x="512838" y="2047802"/>
            <a:ext cx="2803676" cy="720876"/>
          </a:xfrm>
          <a:custGeom>
            <a:avLst/>
            <a:gdLst/>
            <a:ahLst/>
            <a:cxnLst/>
            <a:rect l="l" t="t" r="r" b="b"/>
            <a:pathLst>
              <a:path w="2803676" h="720876">
                <a:moveTo>
                  <a:pt x="101600" y="0"/>
                </a:moveTo>
                <a:lnTo>
                  <a:pt x="2702076" y="0"/>
                </a:lnTo>
                <a:cubicBezTo>
                  <a:pt x="2758188" y="0"/>
                  <a:pt x="2803676" y="45488"/>
                  <a:pt x="2803676" y="101600"/>
                </a:cubicBezTo>
                <a:lnTo>
                  <a:pt x="2803676" y="619276"/>
                </a:lnTo>
                <a:cubicBezTo>
                  <a:pt x="2803676" y="675388"/>
                  <a:pt x="2758188" y="720876"/>
                  <a:pt x="2702076" y="720876"/>
                </a:cubicBezTo>
                <a:lnTo>
                  <a:pt x="101600" y="720876"/>
                </a:lnTo>
                <a:cubicBezTo>
                  <a:pt x="45488" y="720876"/>
                  <a:pt x="0" y="675388"/>
                  <a:pt x="0" y="619276"/>
                </a:cubicBezTo>
                <a:lnTo>
                  <a:pt x="0" y="101600"/>
                </a:lnTo>
                <a:cubicBezTo>
                  <a:pt x="0" y="45526"/>
                  <a:pt x="45526" y="0"/>
                  <a:pt x="101600" y="0"/>
                </a:cubicBezTo>
                <a:close/>
              </a:path>
            </a:pathLst>
          </a:custGeom>
          <a:solidFill>
            <a:srgbClr val="3A5A78">
              <a:alpha val="20000"/>
            </a:srgbClr>
          </a:solidFill>
          <a:ln w="9676">
            <a:solidFill>
              <a:srgbClr val="3A5A78">
                <a:alpha val="40000"/>
              </a:srgbClr>
            </a:solidFill>
            <a:prstDash val="solid"/>
          </a:ln>
        </p:spPr>
      </p:sp>
      <p:sp>
        <p:nvSpPr>
          <p:cNvPr id="4" name="Text 1"/>
          <p:cNvSpPr/>
          <p:nvPr/>
        </p:nvSpPr>
        <p:spPr>
          <a:xfrm>
            <a:off x="822476" y="2205038"/>
            <a:ext cx="2336800" cy="406400"/>
          </a:xfrm>
          <a:prstGeom prst="rect">
            <a:avLst/>
          </a:prstGeom>
          <a:noFill/>
          <a:ln/>
        </p:spPr>
        <p:txBody>
          <a:bodyPr wrap="square" lIns="0" tIns="0" rIns="0" bIns="0" rtlCol="0" anchor="ctr"/>
          <a:lstStyle/>
          <a:p>
            <a:pPr>
              <a:lnSpc>
                <a:spcPct val="110000"/>
              </a:lnSpc>
            </a:pPr>
            <a:r>
              <a:rPr lang="en-US" sz="2400" spc="120" kern="0" dirty="0">
                <a:solidFill>
                  <a:srgbClr val="C5A575"/>
                </a:solidFill>
                <a:latin typeface="Noto Sans SC" pitchFamily="34" charset="0"/>
                <a:ea typeface="Noto Sans SC" pitchFamily="34" charset="-122"/>
                <a:cs typeface="Noto Sans SC" pitchFamily="34" charset="-120"/>
              </a:rPr>
              <a:t>CHAPITRE 02</a:t>
            </a:r>
            <a:endParaRPr lang="en-US" sz="1600" dirty="0"/>
          </a:p>
        </p:txBody>
      </p:sp>
      <p:sp>
        <p:nvSpPr>
          <p:cNvPr id="5" name="Text 2"/>
          <p:cNvSpPr/>
          <p:nvPr/>
        </p:nvSpPr>
        <p:spPr>
          <a:xfrm>
            <a:off x="508000" y="3179914"/>
            <a:ext cx="15849600" cy="2438400"/>
          </a:xfrm>
          <a:prstGeom prst="rect">
            <a:avLst/>
          </a:prstGeom>
          <a:noFill/>
          <a:ln/>
        </p:spPr>
        <p:txBody>
          <a:bodyPr wrap="square" lIns="0" tIns="0" rIns="0" bIns="0" rtlCol="0" anchor="ctr"/>
          <a:lstStyle/>
          <a:p>
            <a:pPr>
              <a:lnSpc>
                <a:spcPct val="80000"/>
              </a:lnSpc>
            </a:pPr>
            <a:r>
              <a:rPr lang="en-US" sz="9600" b="1" dirty="0">
                <a:solidFill>
                  <a:srgbClr val="E8E9EB"/>
                </a:solidFill>
                <a:latin typeface="Oranienbaum" pitchFamily="34" charset="0"/>
                <a:ea typeface="Oranienbaum" pitchFamily="34" charset="-122"/>
                <a:cs typeface="Oranienbaum" pitchFamily="34" charset="-120"/>
              </a:rPr>
              <a:t>La Carte</a:t>
            </a:r>
            <a:endParaRPr lang="en-US" sz="1600" dirty="0"/>
          </a:p>
          <a:p>
            <a:pPr>
              <a:lnSpc>
                <a:spcPct val="80000"/>
              </a:lnSpc>
            </a:pPr>
            <a:r>
              <a:rPr lang="en-US" sz="9600" b="1" dirty="0">
                <a:solidFill>
                  <a:srgbClr val="E8E9EB"/>
                </a:solidFill>
                <a:latin typeface="Oranienbaum" pitchFamily="34" charset="0"/>
                <a:ea typeface="Oranienbaum" pitchFamily="34" charset="-122"/>
                <a:cs typeface="Oranienbaum" pitchFamily="34" charset="-120"/>
              </a:rPr>
              <a:t>des Territoires</a:t>
            </a:r>
            <a:endParaRPr lang="en-US" sz="1600" dirty="0"/>
          </a:p>
        </p:txBody>
      </p:sp>
      <p:sp>
        <p:nvSpPr>
          <p:cNvPr id="6" name="Shape 3"/>
          <p:cNvSpPr/>
          <p:nvPr/>
        </p:nvSpPr>
        <p:spPr>
          <a:xfrm>
            <a:off x="508000" y="6024718"/>
            <a:ext cx="2438400" cy="50800"/>
          </a:xfrm>
          <a:custGeom>
            <a:avLst/>
            <a:gdLst/>
            <a:ahLst/>
            <a:cxnLst/>
            <a:rect l="l" t="t" r="r" b="b"/>
            <a:pathLst>
              <a:path w="2438400" h="50800">
                <a:moveTo>
                  <a:pt x="0" y="0"/>
                </a:moveTo>
                <a:lnTo>
                  <a:pt x="2438400" y="0"/>
                </a:lnTo>
                <a:lnTo>
                  <a:pt x="2438400" y="50800"/>
                </a:lnTo>
                <a:lnTo>
                  <a:pt x="0" y="50800"/>
                </a:lnTo>
                <a:lnTo>
                  <a:pt x="0" y="0"/>
                </a:lnTo>
                <a:close/>
              </a:path>
            </a:pathLst>
          </a:custGeom>
          <a:solidFill>
            <a:srgbClr val="C5A575"/>
          </a:solidFill>
          <a:ln/>
        </p:spPr>
      </p:sp>
      <p:sp>
        <p:nvSpPr>
          <p:cNvPr id="7" name="Text 4"/>
          <p:cNvSpPr/>
          <p:nvPr/>
        </p:nvSpPr>
        <p:spPr>
          <a:xfrm>
            <a:off x="508000" y="6481918"/>
            <a:ext cx="9944100" cy="622300"/>
          </a:xfrm>
          <a:prstGeom prst="rect">
            <a:avLst/>
          </a:prstGeom>
          <a:noFill/>
          <a:ln/>
        </p:spPr>
        <p:txBody>
          <a:bodyPr wrap="square" lIns="0" tIns="0" rIns="0" bIns="0" rtlCol="0" anchor="ctr"/>
          <a:lstStyle/>
          <a:p>
            <a:pPr>
              <a:lnSpc>
                <a:spcPct val="140000"/>
              </a:lnSpc>
            </a:pPr>
            <a:r>
              <a:rPr lang="en-US" sz="3000" dirty="0">
                <a:solidFill>
                  <a:srgbClr val="8C96A6"/>
                </a:solidFill>
                <a:latin typeface="Quattrocento Sans" pitchFamily="34" charset="0"/>
                <a:ea typeface="Quattrocento Sans" pitchFamily="34" charset="-122"/>
                <a:cs typeface="Quattrocento Sans" pitchFamily="34" charset="-120"/>
              </a:rPr>
              <a:t>Context Map — Identification des Bounded Contexts</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02 — LA CARTE DES TERRITOIRES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Méthodologie : Tests Linguistique et de Souveraineté</a:t>
            </a:r>
            <a:endParaRPr lang="en-US" sz="1600" dirty="0"/>
          </a:p>
        </p:txBody>
      </p:sp>
      <p:sp>
        <p:nvSpPr>
          <p:cNvPr id="4" name="Shape 2"/>
          <p:cNvSpPr/>
          <p:nvPr/>
        </p:nvSpPr>
        <p:spPr>
          <a:xfrm>
            <a:off x="532190" y="1625600"/>
            <a:ext cx="15213390" cy="1231900"/>
          </a:xfrm>
          <a:custGeom>
            <a:avLst/>
            <a:gdLst/>
            <a:ahLst/>
            <a:cxnLst/>
            <a:rect l="l" t="t" r="r" b="b"/>
            <a:pathLst>
              <a:path w="15213390" h="1231900">
                <a:moveTo>
                  <a:pt x="0" y="0"/>
                </a:moveTo>
                <a:lnTo>
                  <a:pt x="15111796" y="0"/>
                </a:lnTo>
                <a:cubicBezTo>
                  <a:pt x="15167905" y="0"/>
                  <a:pt x="15213390" y="45486"/>
                  <a:pt x="15213390" y="101595"/>
                </a:cubicBezTo>
                <a:lnTo>
                  <a:pt x="15213390" y="1130305"/>
                </a:lnTo>
                <a:cubicBezTo>
                  <a:pt x="15213390" y="1186414"/>
                  <a:pt x="15167905" y="1231900"/>
                  <a:pt x="15111796" y="1231900"/>
                </a:cubicBezTo>
                <a:lnTo>
                  <a:pt x="0" y="1231900"/>
                </a:lnTo>
                <a:lnTo>
                  <a:pt x="0" y="0"/>
                </a:lnTo>
                <a:close/>
              </a:path>
            </a:pathLst>
          </a:custGeom>
          <a:solidFill>
            <a:srgbClr val="3A5A78">
              <a:alpha val="10196"/>
            </a:srgbClr>
          </a:solidFill>
          <a:ln/>
        </p:spPr>
      </p:sp>
      <p:sp>
        <p:nvSpPr>
          <p:cNvPr id="5" name="Shape 3"/>
          <p:cNvSpPr/>
          <p:nvPr/>
        </p:nvSpPr>
        <p:spPr>
          <a:xfrm>
            <a:off x="532190" y="1625600"/>
            <a:ext cx="48381" cy="1231900"/>
          </a:xfrm>
          <a:custGeom>
            <a:avLst/>
            <a:gdLst/>
            <a:ahLst/>
            <a:cxnLst/>
            <a:rect l="l" t="t" r="r" b="b"/>
            <a:pathLst>
              <a:path w="48381" h="1231900">
                <a:moveTo>
                  <a:pt x="0" y="0"/>
                </a:moveTo>
                <a:lnTo>
                  <a:pt x="48381" y="0"/>
                </a:lnTo>
                <a:lnTo>
                  <a:pt x="48381" y="1231900"/>
                </a:lnTo>
                <a:lnTo>
                  <a:pt x="0" y="1231900"/>
                </a:lnTo>
                <a:lnTo>
                  <a:pt x="0" y="0"/>
                </a:lnTo>
                <a:close/>
              </a:path>
            </a:pathLst>
          </a:custGeom>
          <a:solidFill>
            <a:srgbClr val="C5A575"/>
          </a:solidFill>
          <a:ln/>
        </p:spPr>
      </p:sp>
      <p:sp>
        <p:nvSpPr>
          <p:cNvPr id="6" name="Text 4"/>
          <p:cNvSpPr/>
          <p:nvPr/>
        </p:nvSpPr>
        <p:spPr>
          <a:xfrm>
            <a:off x="759581" y="1828800"/>
            <a:ext cx="14909800" cy="8255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La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Phase A</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de notre méthode d'identification des Bounded Contexts repose sur deux tests fondamentaux qui révèlent immédiatement les fractures naturelles du domaine.</a:t>
            </a:r>
            <a:endParaRPr lang="en-US" sz="1600" dirty="0"/>
          </a:p>
        </p:txBody>
      </p:sp>
      <p:sp>
        <p:nvSpPr>
          <p:cNvPr id="7" name="Shape 5"/>
          <p:cNvSpPr/>
          <p:nvPr/>
        </p:nvSpPr>
        <p:spPr>
          <a:xfrm>
            <a:off x="512838" y="3065538"/>
            <a:ext cx="7477276" cy="5648476"/>
          </a:xfrm>
          <a:custGeom>
            <a:avLst/>
            <a:gdLst/>
            <a:ahLst/>
            <a:cxnLst/>
            <a:rect l="l" t="t" r="r" b="b"/>
            <a:pathLst>
              <a:path w="7477276" h="5648476">
                <a:moveTo>
                  <a:pt x="101616" y="0"/>
                </a:moveTo>
                <a:lnTo>
                  <a:pt x="7375660" y="0"/>
                </a:lnTo>
                <a:cubicBezTo>
                  <a:pt x="7431781" y="0"/>
                  <a:pt x="7477276" y="45495"/>
                  <a:pt x="7477276" y="101616"/>
                </a:cubicBezTo>
                <a:lnTo>
                  <a:pt x="7477276" y="5546860"/>
                </a:lnTo>
                <a:cubicBezTo>
                  <a:pt x="7477276" y="5602981"/>
                  <a:pt x="7431781" y="5648476"/>
                  <a:pt x="7375660" y="5648476"/>
                </a:cubicBezTo>
                <a:lnTo>
                  <a:pt x="101616" y="5648476"/>
                </a:lnTo>
                <a:cubicBezTo>
                  <a:pt x="45495" y="5648476"/>
                  <a:pt x="0" y="5602981"/>
                  <a:pt x="0" y="5546860"/>
                </a:cubicBezTo>
                <a:lnTo>
                  <a:pt x="0" y="101616"/>
                </a:lnTo>
                <a:cubicBezTo>
                  <a:pt x="0" y="45533"/>
                  <a:pt x="45533" y="0"/>
                  <a:pt x="101616"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332438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33601" y="3502180"/>
            <a:ext cx="285750" cy="254000"/>
          </a:xfrm>
          <a:custGeom>
            <a:avLst/>
            <a:gdLst/>
            <a:ahLst/>
            <a:cxnLst/>
            <a:rect l="l" t="t" r="r" b="b"/>
            <a:pathLst>
              <a:path w="285750" h="254000">
                <a:moveTo>
                  <a:pt x="79375" y="0"/>
                </a:moveTo>
                <a:cubicBezTo>
                  <a:pt x="88156" y="0"/>
                  <a:pt x="95250" y="7094"/>
                  <a:pt x="95250" y="15875"/>
                </a:cubicBezTo>
                <a:lnTo>
                  <a:pt x="95250" y="31750"/>
                </a:lnTo>
                <a:lnTo>
                  <a:pt x="158750" y="31750"/>
                </a:lnTo>
                <a:cubicBezTo>
                  <a:pt x="167531" y="31750"/>
                  <a:pt x="174625" y="38844"/>
                  <a:pt x="174625" y="47625"/>
                </a:cubicBezTo>
                <a:cubicBezTo>
                  <a:pt x="174625" y="56406"/>
                  <a:pt x="167531" y="63500"/>
                  <a:pt x="158750" y="63500"/>
                </a:cubicBezTo>
                <a:lnTo>
                  <a:pt x="153988" y="63500"/>
                </a:lnTo>
                <a:lnTo>
                  <a:pt x="149820" y="74960"/>
                </a:lnTo>
                <a:cubicBezTo>
                  <a:pt x="141684" y="97383"/>
                  <a:pt x="129431" y="117872"/>
                  <a:pt x="114002" y="135483"/>
                </a:cubicBezTo>
                <a:cubicBezTo>
                  <a:pt x="121047" y="139849"/>
                  <a:pt x="128389" y="143718"/>
                  <a:pt x="136029" y="147141"/>
                </a:cubicBezTo>
                <a:lnTo>
                  <a:pt x="161032" y="158254"/>
                </a:lnTo>
                <a:lnTo>
                  <a:pt x="191889" y="88801"/>
                </a:lnTo>
                <a:cubicBezTo>
                  <a:pt x="194419" y="83046"/>
                  <a:pt x="200124" y="79375"/>
                  <a:pt x="206375" y="79375"/>
                </a:cubicBezTo>
                <a:cubicBezTo>
                  <a:pt x="212626" y="79375"/>
                  <a:pt x="218331" y="83046"/>
                  <a:pt x="220861" y="88801"/>
                </a:cubicBezTo>
                <a:lnTo>
                  <a:pt x="284361" y="231676"/>
                </a:lnTo>
                <a:cubicBezTo>
                  <a:pt x="287933" y="239713"/>
                  <a:pt x="284311" y="249089"/>
                  <a:pt x="276324" y="252611"/>
                </a:cubicBezTo>
                <a:cubicBezTo>
                  <a:pt x="268337" y="256133"/>
                  <a:pt x="258911" y="252561"/>
                  <a:pt x="255389" y="244574"/>
                </a:cubicBezTo>
                <a:lnTo>
                  <a:pt x="245467" y="222250"/>
                </a:lnTo>
                <a:lnTo>
                  <a:pt x="167332" y="222250"/>
                </a:lnTo>
                <a:lnTo>
                  <a:pt x="157411" y="244574"/>
                </a:lnTo>
                <a:cubicBezTo>
                  <a:pt x="153839" y="252611"/>
                  <a:pt x="144462" y="256183"/>
                  <a:pt x="136475" y="252611"/>
                </a:cubicBezTo>
                <a:cubicBezTo>
                  <a:pt x="128488" y="249039"/>
                  <a:pt x="124867" y="239663"/>
                  <a:pt x="128439" y="231676"/>
                </a:cubicBezTo>
                <a:lnTo>
                  <a:pt x="148183" y="187275"/>
                </a:lnTo>
                <a:lnTo>
                  <a:pt x="123180" y="176163"/>
                </a:lnTo>
                <a:cubicBezTo>
                  <a:pt x="111770" y="171103"/>
                  <a:pt x="100856" y="165050"/>
                  <a:pt x="90537" y="158105"/>
                </a:cubicBezTo>
                <a:cubicBezTo>
                  <a:pt x="79970" y="166638"/>
                  <a:pt x="68411" y="174079"/>
                  <a:pt x="56059" y="180280"/>
                </a:cubicBezTo>
                <a:lnTo>
                  <a:pt x="38844" y="188813"/>
                </a:lnTo>
                <a:cubicBezTo>
                  <a:pt x="31006" y="192732"/>
                  <a:pt x="21481" y="189557"/>
                  <a:pt x="17562" y="181719"/>
                </a:cubicBezTo>
                <a:cubicBezTo>
                  <a:pt x="13643" y="173881"/>
                  <a:pt x="16818" y="164356"/>
                  <a:pt x="24656" y="160437"/>
                </a:cubicBezTo>
                <a:lnTo>
                  <a:pt x="41771" y="151854"/>
                </a:lnTo>
                <a:cubicBezTo>
                  <a:pt x="49857" y="147786"/>
                  <a:pt x="57547" y="143073"/>
                  <a:pt x="64790" y="137815"/>
                </a:cubicBezTo>
                <a:cubicBezTo>
                  <a:pt x="57944" y="131514"/>
                  <a:pt x="51495" y="124718"/>
                  <a:pt x="45492" y="117525"/>
                </a:cubicBezTo>
                <a:lnTo>
                  <a:pt x="40481" y="111472"/>
                </a:lnTo>
                <a:cubicBezTo>
                  <a:pt x="34875" y="104725"/>
                  <a:pt x="35768" y="94704"/>
                  <a:pt x="42515" y="89098"/>
                </a:cubicBezTo>
                <a:cubicBezTo>
                  <a:pt x="49262" y="83493"/>
                  <a:pt x="59283" y="84386"/>
                  <a:pt x="64889" y="91132"/>
                </a:cubicBezTo>
                <a:lnTo>
                  <a:pt x="69949" y="97185"/>
                </a:lnTo>
                <a:cubicBezTo>
                  <a:pt x="75654" y="104080"/>
                  <a:pt x="81905" y="110480"/>
                  <a:pt x="88503" y="116384"/>
                </a:cubicBezTo>
                <a:cubicBezTo>
                  <a:pt x="102146" y="101302"/>
                  <a:pt x="112911" y="83592"/>
                  <a:pt x="120005" y="64095"/>
                </a:cubicBezTo>
                <a:lnTo>
                  <a:pt x="120253" y="63500"/>
                </a:lnTo>
                <a:lnTo>
                  <a:pt x="15925" y="63500"/>
                </a:lnTo>
                <a:cubicBezTo>
                  <a:pt x="7094" y="63500"/>
                  <a:pt x="0" y="56406"/>
                  <a:pt x="0" y="47625"/>
                </a:cubicBezTo>
                <a:cubicBezTo>
                  <a:pt x="0" y="38844"/>
                  <a:pt x="7094" y="31750"/>
                  <a:pt x="15875" y="31750"/>
                </a:cubicBezTo>
                <a:lnTo>
                  <a:pt x="63500" y="31750"/>
                </a:lnTo>
                <a:lnTo>
                  <a:pt x="63500" y="15875"/>
                </a:lnTo>
                <a:cubicBezTo>
                  <a:pt x="63500" y="7094"/>
                  <a:pt x="70594" y="0"/>
                  <a:pt x="79375" y="0"/>
                </a:cubicBezTo>
                <a:close/>
                <a:moveTo>
                  <a:pt x="206375" y="134342"/>
                </a:moveTo>
                <a:lnTo>
                  <a:pt x="181421" y="190500"/>
                </a:lnTo>
                <a:lnTo>
                  <a:pt x="231329" y="190500"/>
                </a:lnTo>
                <a:lnTo>
                  <a:pt x="206375" y="134342"/>
                </a:lnTo>
                <a:close/>
              </a:path>
            </a:pathLst>
          </a:custGeom>
          <a:solidFill>
            <a:srgbClr val="C5A575"/>
          </a:solidFill>
          <a:ln/>
        </p:spPr>
      </p:sp>
      <p:sp>
        <p:nvSpPr>
          <p:cNvPr id="10" name="Text 8"/>
          <p:cNvSpPr/>
          <p:nvPr/>
        </p:nvSpPr>
        <p:spPr>
          <a:xfrm>
            <a:off x="1533676" y="3425980"/>
            <a:ext cx="28194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Test Linguistique</a:t>
            </a:r>
            <a:endParaRPr lang="en-US" sz="1600" dirty="0"/>
          </a:p>
        </p:txBody>
      </p:sp>
      <p:sp>
        <p:nvSpPr>
          <p:cNvPr id="11" name="Shape 9"/>
          <p:cNvSpPr/>
          <p:nvPr/>
        </p:nvSpPr>
        <p:spPr>
          <a:xfrm>
            <a:off x="771676" y="4137180"/>
            <a:ext cx="6959600" cy="1371600"/>
          </a:xfrm>
          <a:custGeom>
            <a:avLst/>
            <a:gdLst/>
            <a:ahLst/>
            <a:cxnLst/>
            <a:rect l="l" t="t" r="r" b="b"/>
            <a:pathLst>
              <a:path w="6959600" h="1371600">
                <a:moveTo>
                  <a:pt x="50804" y="0"/>
                </a:moveTo>
                <a:lnTo>
                  <a:pt x="6908796" y="0"/>
                </a:lnTo>
                <a:cubicBezTo>
                  <a:pt x="6936854" y="0"/>
                  <a:pt x="6959600" y="22746"/>
                  <a:pt x="6959600" y="50804"/>
                </a:cubicBezTo>
                <a:lnTo>
                  <a:pt x="6959600" y="1320796"/>
                </a:lnTo>
                <a:cubicBezTo>
                  <a:pt x="6959600" y="1348854"/>
                  <a:pt x="6936854" y="1371600"/>
                  <a:pt x="6908796" y="1371600"/>
                </a:cubicBezTo>
                <a:lnTo>
                  <a:pt x="50804" y="1371600"/>
                </a:lnTo>
                <a:cubicBezTo>
                  <a:pt x="22746" y="1371600"/>
                  <a:pt x="0" y="1348854"/>
                  <a:pt x="0" y="1320796"/>
                </a:cubicBezTo>
                <a:lnTo>
                  <a:pt x="0" y="50804"/>
                </a:lnTo>
                <a:cubicBezTo>
                  <a:pt x="0" y="22765"/>
                  <a:pt x="22765" y="0"/>
                  <a:pt x="50804" y="0"/>
                </a:cubicBezTo>
                <a:close/>
              </a:path>
            </a:pathLst>
          </a:custGeom>
          <a:solidFill>
            <a:srgbClr val="1A1D24">
              <a:alpha val="50196"/>
            </a:srgbClr>
          </a:solidFill>
          <a:ln/>
        </p:spPr>
      </p:sp>
      <p:sp>
        <p:nvSpPr>
          <p:cNvPr id="12" name="Text 10"/>
          <p:cNvSpPr/>
          <p:nvPr/>
        </p:nvSpPr>
        <p:spPr>
          <a:xfrm>
            <a:off x="924076" y="4289580"/>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Principe</a:t>
            </a:r>
            <a:endParaRPr lang="en-US" sz="1600" dirty="0"/>
          </a:p>
        </p:txBody>
      </p:sp>
      <p:sp>
        <p:nvSpPr>
          <p:cNvPr id="13" name="Text 11"/>
          <p:cNvSpPr/>
          <p:nvPr/>
        </p:nvSpPr>
        <p:spPr>
          <a:xfrm>
            <a:off x="924076" y="4695980"/>
            <a:ext cx="67564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Si le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langage métier change fondamentalement</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entre deux équipes, c'est le signe d'une frontière de contexte.</a:t>
            </a:r>
            <a:endParaRPr lang="en-US" sz="1600" dirty="0"/>
          </a:p>
        </p:txBody>
      </p:sp>
      <p:sp>
        <p:nvSpPr>
          <p:cNvPr id="14" name="Shape 12"/>
          <p:cNvSpPr/>
          <p:nvPr/>
        </p:nvSpPr>
        <p:spPr>
          <a:xfrm>
            <a:off x="771676" y="5661180"/>
            <a:ext cx="6959600" cy="1701800"/>
          </a:xfrm>
          <a:custGeom>
            <a:avLst/>
            <a:gdLst/>
            <a:ahLst/>
            <a:cxnLst/>
            <a:rect l="l" t="t" r="r" b="b"/>
            <a:pathLst>
              <a:path w="6959600" h="1701800">
                <a:moveTo>
                  <a:pt x="50799" y="0"/>
                </a:moveTo>
                <a:lnTo>
                  <a:pt x="6908801" y="0"/>
                </a:lnTo>
                <a:cubicBezTo>
                  <a:pt x="6936857" y="0"/>
                  <a:pt x="6959600" y="22743"/>
                  <a:pt x="6959600" y="50799"/>
                </a:cubicBezTo>
                <a:lnTo>
                  <a:pt x="6959600" y="1651001"/>
                </a:lnTo>
                <a:cubicBezTo>
                  <a:pt x="6959600" y="1679057"/>
                  <a:pt x="6936857" y="1701800"/>
                  <a:pt x="6908801" y="1701800"/>
                </a:cubicBezTo>
                <a:lnTo>
                  <a:pt x="50799" y="1701800"/>
                </a:lnTo>
                <a:cubicBezTo>
                  <a:pt x="22743" y="1701800"/>
                  <a:pt x="0" y="1679057"/>
                  <a:pt x="0" y="1651001"/>
                </a:cubicBezTo>
                <a:lnTo>
                  <a:pt x="0" y="50799"/>
                </a:lnTo>
                <a:cubicBezTo>
                  <a:pt x="0" y="22743"/>
                  <a:pt x="22743" y="0"/>
                  <a:pt x="50799" y="0"/>
                </a:cubicBezTo>
                <a:close/>
              </a:path>
            </a:pathLst>
          </a:custGeom>
          <a:solidFill>
            <a:srgbClr val="1A1D24">
              <a:alpha val="50196"/>
            </a:srgbClr>
          </a:solidFill>
          <a:ln/>
        </p:spPr>
      </p:sp>
      <p:sp>
        <p:nvSpPr>
          <p:cNvPr id="15" name="Text 13"/>
          <p:cNvSpPr/>
          <p:nvPr/>
        </p:nvSpPr>
        <p:spPr>
          <a:xfrm>
            <a:off x="924076" y="5813580"/>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Exemple Concret</a:t>
            </a:r>
            <a:endParaRPr lang="en-US" sz="1600" dirty="0"/>
          </a:p>
        </p:txBody>
      </p:sp>
      <p:sp>
        <p:nvSpPr>
          <p:cNvPr id="16" name="Text 14"/>
          <p:cNvSpPr/>
          <p:nvPr/>
        </p:nvSpPr>
        <p:spPr>
          <a:xfrm>
            <a:off x="924076" y="6219980"/>
            <a:ext cx="6756400" cy="9906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Quand un banquier belge parle de </a:t>
            </a:r>
            <a:pPr>
              <a:lnSpc>
                <a:spcPct val="140000"/>
              </a:lnSpc>
            </a:pPr>
            <a:r>
              <a:rPr lang="en-US" sz="1600" dirty="0">
                <a:solidFill>
                  <a:srgbClr val="C5A575"/>
                </a:solidFill>
                <a:latin typeface="MiSans" pitchFamily="34" charset="0"/>
                <a:ea typeface="MiSans" pitchFamily="34" charset="-122"/>
                <a:cs typeface="MiSans" pitchFamily="34" charset="-120"/>
              </a:rPr>
              <a:t>"Compte Épargne"</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il évoque des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règles fiscales et des comportements clients</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totalement différents de son homologue italien.</a:t>
            </a:r>
            <a:endParaRPr lang="en-US" sz="1600" dirty="0"/>
          </a:p>
        </p:txBody>
      </p:sp>
      <p:sp>
        <p:nvSpPr>
          <p:cNvPr id="17" name="Shape 15"/>
          <p:cNvSpPr/>
          <p:nvPr/>
        </p:nvSpPr>
        <p:spPr>
          <a:xfrm>
            <a:off x="776514" y="7520218"/>
            <a:ext cx="6956576" cy="924076"/>
          </a:xfrm>
          <a:custGeom>
            <a:avLst/>
            <a:gdLst/>
            <a:ahLst/>
            <a:cxnLst/>
            <a:rect l="l" t="t" r="r" b="b"/>
            <a:pathLst>
              <a:path w="6956576" h="924076">
                <a:moveTo>
                  <a:pt x="50796" y="0"/>
                </a:moveTo>
                <a:lnTo>
                  <a:pt x="6905780" y="0"/>
                </a:lnTo>
                <a:cubicBezTo>
                  <a:pt x="6933834" y="0"/>
                  <a:pt x="6956576" y="22742"/>
                  <a:pt x="6956576" y="50796"/>
                </a:cubicBezTo>
                <a:lnTo>
                  <a:pt x="6956576" y="873280"/>
                </a:lnTo>
                <a:cubicBezTo>
                  <a:pt x="6956576" y="901334"/>
                  <a:pt x="6933834" y="924076"/>
                  <a:pt x="6905780" y="924076"/>
                </a:cubicBezTo>
                <a:lnTo>
                  <a:pt x="50796" y="924076"/>
                </a:lnTo>
                <a:cubicBezTo>
                  <a:pt x="22742" y="924076"/>
                  <a:pt x="0" y="901334"/>
                  <a:pt x="0" y="873280"/>
                </a:cubicBezTo>
                <a:lnTo>
                  <a:pt x="0" y="50796"/>
                </a:lnTo>
                <a:cubicBezTo>
                  <a:pt x="0" y="22761"/>
                  <a:pt x="22761" y="0"/>
                  <a:pt x="50796" y="0"/>
                </a:cubicBezTo>
                <a:close/>
              </a:path>
            </a:pathLst>
          </a:custGeom>
          <a:solidFill>
            <a:srgbClr val="C5A575">
              <a:alpha val="10196"/>
            </a:srgbClr>
          </a:solidFill>
          <a:ln w="9676">
            <a:solidFill>
              <a:srgbClr val="C5A575">
                <a:alpha val="30196"/>
              </a:srgbClr>
            </a:solidFill>
            <a:prstDash val="solid"/>
          </a:ln>
        </p:spPr>
      </p:sp>
      <p:sp>
        <p:nvSpPr>
          <p:cNvPr id="18" name="Shape 16"/>
          <p:cNvSpPr/>
          <p:nvPr/>
        </p:nvSpPr>
        <p:spPr>
          <a:xfrm>
            <a:off x="959152" y="7730672"/>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19" name="Text 17"/>
          <p:cNvSpPr/>
          <p:nvPr/>
        </p:nvSpPr>
        <p:spPr>
          <a:xfrm>
            <a:off x="1289352" y="7677454"/>
            <a:ext cx="63881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Résultat :</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Fracture nette détectée entre la gestion de compte et l'exécution du paiement.</a:t>
            </a:r>
            <a:endParaRPr lang="en-US" sz="1600" dirty="0"/>
          </a:p>
        </p:txBody>
      </p:sp>
      <p:sp>
        <p:nvSpPr>
          <p:cNvPr id="20" name="Shape 18"/>
          <p:cNvSpPr/>
          <p:nvPr/>
        </p:nvSpPr>
        <p:spPr>
          <a:xfrm>
            <a:off x="8259838" y="3065538"/>
            <a:ext cx="7477276" cy="5648476"/>
          </a:xfrm>
          <a:custGeom>
            <a:avLst/>
            <a:gdLst/>
            <a:ahLst/>
            <a:cxnLst/>
            <a:rect l="l" t="t" r="r" b="b"/>
            <a:pathLst>
              <a:path w="7477276" h="5648476">
                <a:moveTo>
                  <a:pt x="101616" y="0"/>
                </a:moveTo>
                <a:lnTo>
                  <a:pt x="7375660" y="0"/>
                </a:lnTo>
                <a:cubicBezTo>
                  <a:pt x="7431781" y="0"/>
                  <a:pt x="7477276" y="45495"/>
                  <a:pt x="7477276" y="101616"/>
                </a:cubicBezTo>
                <a:lnTo>
                  <a:pt x="7477276" y="5546860"/>
                </a:lnTo>
                <a:cubicBezTo>
                  <a:pt x="7477276" y="5602981"/>
                  <a:pt x="7431781" y="5648476"/>
                  <a:pt x="7375660" y="5648476"/>
                </a:cubicBezTo>
                <a:lnTo>
                  <a:pt x="101616" y="5648476"/>
                </a:lnTo>
                <a:cubicBezTo>
                  <a:pt x="45495" y="5648476"/>
                  <a:pt x="0" y="5602981"/>
                  <a:pt x="0" y="5546860"/>
                </a:cubicBezTo>
                <a:lnTo>
                  <a:pt x="0" y="101616"/>
                </a:lnTo>
                <a:cubicBezTo>
                  <a:pt x="0" y="45533"/>
                  <a:pt x="45533" y="0"/>
                  <a:pt x="101616" y="0"/>
                </a:cubicBezTo>
                <a:close/>
              </a:path>
            </a:pathLst>
          </a:custGeom>
          <a:solidFill>
            <a:srgbClr val="2D313A">
              <a:alpha val="50196"/>
            </a:srgbClr>
          </a:solidFill>
          <a:ln w="9676">
            <a:solidFill>
              <a:srgbClr val="3A5A78">
                <a:alpha val="30196"/>
              </a:srgbClr>
            </a:solidFill>
            <a:prstDash val="solid"/>
          </a:ln>
        </p:spPr>
      </p:sp>
      <p:sp>
        <p:nvSpPr>
          <p:cNvPr id="21" name="Shape 19"/>
          <p:cNvSpPr/>
          <p:nvPr/>
        </p:nvSpPr>
        <p:spPr>
          <a:xfrm>
            <a:off x="8518676" y="332438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2" name="Shape 20"/>
          <p:cNvSpPr/>
          <p:nvPr/>
        </p:nvSpPr>
        <p:spPr>
          <a:xfrm>
            <a:off x="8680601" y="3502180"/>
            <a:ext cx="285750" cy="254000"/>
          </a:xfrm>
          <a:custGeom>
            <a:avLst/>
            <a:gdLst/>
            <a:ahLst/>
            <a:cxnLst/>
            <a:rect l="l" t="t" r="r" b="b"/>
            <a:pathLst>
              <a:path w="285750" h="254000">
                <a:moveTo>
                  <a:pt x="155277" y="43259"/>
                </a:moveTo>
                <a:cubicBezTo>
                  <a:pt x="159841" y="39638"/>
                  <a:pt x="162719" y="34032"/>
                  <a:pt x="162719" y="27781"/>
                </a:cubicBezTo>
                <a:cubicBezTo>
                  <a:pt x="162719" y="16818"/>
                  <a:pt x="153839" y="7938"/>
                  <a:pt x="142875" y="7938"/>
                </a:cubicBezTo>
                <a:cubicBezTo>
                  <a:pt x="131911" y="7938"/>
                  <a:pt x="123031" y="16818"/>
                  <a:pt x="123031" y="27781"/>
                </a:cubicBezTo>
                <a:cubicBezTo>
                  <a:pt x="123031" y="34032"/>
                  <a:pt x="125958" y="39638"/>
                  <a:pt x="130473" y="43259"/>
                </a:cubicBezTo>
                <a:lnTo>
                  <a:pt x="96540" y="96639"/>
                </a:lnTo>
                <a:cubicBezTo>
                  <a:pt x="91579" y="104428"/>
                  <a:pt x="81012" y="106363"/>
                  <a:pt x="73620" y="100806"/>
                </a:cubicBezTo>
                <a:lnTo>
                  <a:pt x="44103" y="78730"/>
                </a:lnTo>
                <a:cubicBezTo>
                  <a:pt x="46335" y="75555"/>
                  <a:pt x="47625" y="71636"/>
                  <a:pt x="47625" y="67469"/>
                </a:cubicBezTo>
                <a:cubicBezTo>
                  <a:pt x="47625" y="56505"/>
                  <a:pt x="38745" y="47625"/>
                  <a:pt x="27781" y="47625"/>
                </a:cubicBezTo>
                <a:cubicBezTo>
                  <a:pt x="16818" y="47625"/>
                  <a:pt x="7938" y="56505"/>
                  <a:pt x="7938" y="67469"/>
                </a:cubicBezTo>
                <a:cubicBezTo>
                  <a:pt x="7938" y="78284"/>
                  <a:pt x="16619" y="87114"/>
                  <a:pt x="27384" y="87313"/>
                </a:cubicBezTo>
                <a:lnTo>
                  <a:pt x="43557" y="195213"/>
                </a:lnTo>
                <a:cubicBezTo>
                  <a:pt x="45889" y="210741"/>
                  <a:pt x="59234" y="222250"/>
                  <a:pt x="74960" y="222250"/>
                </a:cubicBezTo>
                <a:lnTo>
                  <a:pt x="210790" y="222250"/>
                </a:lnTo>
                <a:cubicBezTo>
                  <a:pt x="226516" y="222250"/>
                  <a:pt x="239861" y="210741"/>
                  <a:pt x="242193" y="195213"/>
                </a:cubicBezTo>
                <a:lnTo>
                  <a:pt x="258366" y="87313"/>
                </a:lnTo>
                <a:cubicBezTo>
                  <a:pt x="269131" y="87114"/>
                  <a:pt x="277813" y="78284"/>
                  <a:pt x="277813" y="67469"/>
                </a:cubicBezTo>
                <a:cubicBezTo>
                  <a:pt x="277813" y="56505"/>
                  <a:pt x="268932" y="47625"/>
                  <a:pt x="257969" y="47625"/>
                </a:cubicBezTo>
                <a:cubicBezTo>
                  <a:pt x="247005" y="47625"/>
                  <a:pt x="238125" y="56505"/>
                  <a:pt x="238125" y="67469"/>
                </a:cubicBezTo>
                <a:cubicBezTo>
                  <a:pt x="238125" y="71636"/>
                  <a:pt x="239415" y="75555"/>
                  <a:pt x="241647" y="78730"/>
                </a:cubicBezTo>
                <a:lnTo>
                  <a:pt x="212179" y="100856"/>
                </a:lnTo>
                <a:cubicBezTo>
                  <a:pt x="204788" y="106412"/>
                  <a:pt x="194221" y="104477"/>
                  <a:pt x="189260" y="96689"/>
                </a:cubicBezTo>
                <a:lnTo>
                  <a:pt x="155277" y="43259"/>
                </a:lnTo>
                <a:close/>
              </a:path>
            </a:pathLst>
          </a:custGeom>
          <a:solidFill>
            <a:srgbClr val="C5A575"/>
          </a:solidFill>
          <a:ln/>
        </p:spPr>
      </p:sp>
      <p:sp>
        <p:nvSpPr>
          <p:cNvPr id="23" name="Text 21"/>
          <p:cNvSpPr/>
          <p:nvPr/>
        </p:nvSpPr>
        <p:spPr>
          <a:xfrm>
            <a:off x="9280676" y="3425980"/>
            <a:ext cx="33782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Test de Souveraineté</a:t>
            </a:r>
            <a:endParaRPr lang="en-US" sz="1600" dirty="0"/>
          </a:p>
        </p:txBody>
      </p:sp>
      <p:sp>
        <p:nvSpPr>
          <p:cNvPr id="24" name="Shape 22"/>
          <p:cNvSpPr/>
          <p:nvPr/>
        </p:nvSpPr>
        <p:spPr>
          <a:xfrm>
            <a:off x="8518676" y="4137180"/>
            <a:ext cx="6959600" cy="1371600"/>
          </a:xfrm>
          <a:custGeom>
            <a:avLst/>
            <a:gdLst/>
            <a:ahLst/>
            <a:cxnLst/>
            <a:rect l="l" t="t" r="r" b="b"/>
            <a:pathLst>
              <a:path w="6959600" h="1371600">
                <a:moveTo>
                  <a:pt x="50804" y="0"/>
                </a:moveTo>
                <a:lnTo>
                  <a:pt x="6908796" y="0"/>
                </a:lnTo>
                <a:cubicBezTo>
                  <a:pt x="6936854" y="0"/>
                  <a:pt x="6959600" y="22746"/>
                  <a:pt x="6959600" y="50804"/>
                </a:cubicBezTo>
                <a:lnTo>
                  <a:pt x="6959600" y="1320796"/>
                </a:lnTo>
                <a:cubicBezTo>
                  <a:pt x="6959600" y="1348854"/>
                  <a:pt x="6936854" y="1371600"/>
                  <a:pt x="6908796" y="1371600"/>
                </a:cubicBezTo>
                <a:lnTo>
                  <a:pt x="50804" y="1371600"/>
                </a:lnTo>
                <a:cubicBezTo>
                  <a:pt x="22746" y="1371600"/>
                  <a:pt x="0" y="1348854"/>
                  <a:pt x="0" y="1320796"/>
                </a:cubicBezTo>
                <a:lnTo>
                  <a:pt x="0" y="50804"/>
                </a:lnTo>
                <a:cubicBezTo>
                  <a:pt x="0" y="22765"/>
                  <a:pt x="22765" y="0"/>
                  <a:pt x="50804" y="0"/>
                </a:cubicBezTo>
                <a:close/>
              </a:path>
            </a:pathLst>
          </a:custGeom>
          <a:solidFill>
            <a:srgbClr val="1A1D24">
              <a:alpha val="50196"/>
            </a:srgbClr>
          </a:solidFill>
          <a:ln/>
        </p:spPr>
      </p:sp>
      <p:sp>
        <p:nvSpPr>
          <p:cNvPr id="25" name="Text 23"/>
          <p:cNvSpPr/>
          <p:nvPr/>
        </p:nvSpPr>
        <p:spPr>
          <a:xfrm>
            <a:off x="8671076" y="4289580"/>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Principe</a:t>
            </a:r>
            <a:endParaRPr lang="en-US" sz="1600" dirty="0"/>
          </a:p>
        </p:txBody>
      </p:sp>
      <p:sp>
        <p:nvSpPr>
          <p:cNvPr id="26" name="Text 24"/>
          <p:cNvSpPr/>
          <p:nvPr/>
        </p:nvSpPr>
        <p:spPr>
          <a:xfrm>
            <a:off x="8671076" y="4695980"/>
            <a:ext cx="67564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Quelle équipe a l'</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autorité ultime</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sur une donnée ou un processus ? Qui peut décider de sa modification sans consultation ?</a:t>
            </a:r>
            <a:endParaRPr lang="en-US" sz="1600" dirty="0"/>
          </a:p>
        </p:txBody>
      </p:sp>
      <p:sp>
        <p:nvSpPr>
          <p:cNvPr id="27" name="Shape 25"/>
          <p:cNvSpPr/>
          <p:nvPr/>
        </p:nvSpPr>
        <p:spPr>
          <a:xfrm>
            <a:off x="8518676" y="5661180"/>
            <a:ext cx="6959600" cy="1371600"/>
          </a:xfrm>
          <a:custGeom>
            <a:avLst/>
            <a:gdLst/>
            <a:ahLst/>
            <a:cxnLst/>
            <a:rect l="l" t="t" r="r" b="b"/>
            <a:pathLst>
              <a:path w="6959600" h="1371600">
                <a:moveTo>
                  <a:pt x="50804" y="0"/>
                </a:moveTo>
                <a:lnTo>
                  <a:pt x="6908796" y="0"/>
                </a:lnTo>
                <a:cubicBezTo>
                  <a:pt x="6936854" y="0"/>
                  <a:pt x="6959600" y="22746"/>
                  <a:pt x="6959600" y="50804"/>
                </a:cubicBezTo>
                <a:lnTo>
                  <a:pt x="6959600" y="1320796"/>
                </a:lnTo>
                <a:cubicBezTo>
                  <a:pt x="6959600" y="1348854"/>
                  <a:pt x="6936854" y="1371600"/>
                  <a:pt x="6908796" y="1371600"/>
                </a:cubicBezTo>
                <a:lnTo>
                  <a:pt x="50804" y="1371600"/>
                </a:lnTo>
                <a:cubicBezTo>
                  <a:pt x="22746" y="1371600"/>
                  <a:pt x="0" y="1348854"/>
                  <a:pt x="0" y="1320796"/>
                </a:cubicBezTo>
                <a:lnTo>
                  <a:pt x="0" y="50804"/>
                </a:lnTo>
                <a:cubicBezTo>
                  <a:pt x="0" y="22765"/>
                  <a:pt x="22765" y="0"/>
                  <a:pt x="50804" y="0"/>
                </a:cubicBezTo>
                <a:close/>
              </a:path>
            </a:pathLst>
          </a:custGeom>
          <a:solidFill>
            <a:srgbClr val="1A1D24">
              <a:alpha val="50196"/>
            </a:srgbClr>
          </a:solidFill>
          <a:ln/>
        </p:spPr>
      </p:sp>
      <p:sp>
        <p:nvSpPr>
          <p:cNvPr id="28" name="Text 26"/>
          <p:cNvSpPr/>
          <p:nvPr/>
        </p:nvSpPr>
        <p:spPr>
          <a:xfrm>
            <a:off x="8671076" y="5813580"/>
            <a:ext cx="6756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Application</a:t>
            </a:r>
            <a:endParaRPr lang="en-US" sz="1600" dirty="0"/>
          </a:p>
        </p:txBody>
      </p:sp>
      <p:sp>
        <p:nvSpPr>
          <p:cNvPr id="29" name="Text 27"/>
          <p:cNvSpPr/>
          <p:nvPr/>
        </p:nvSpPr>
        <p:spPr>
          <a:xfrm>
            <a:off x="8671076" y="6219980"/>
            <a:ext cx="67564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La gestion de compte et l'exécution du paiement ont des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responsabilités clairement séparées</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et des propriétaires différents.</a:t>
            </a:r>
            <a:endParaRPr lang="en-US" sz="1600" dirty="0"/>
          </a:p>
        </p:txBody>
      </p:sp>
      <p:sp>
        <p:nvSpPr>
          <p:cNvPr id="30" name="Shape 28"/>
          <p:cNvSpPr/>
          <p:nvPr/>
        </p:nvSpPr>
        <p:spPr>
          <a:xfrm>
            <a:off x="8523514" y="7190018"/>
            <a:ext cx="6956576" cy="924076"/>
          </a:xfrm>
          <a:custGeom>
            <a:avLst/>
            <a:gdLst/>
            <a:ahLst/>
            <a:cxnLst/>
            <a:rect l="l" t="t" r="r" b="b"/>
            <a:pathLst>
              <a:path w="6956576" h="924076">
                <a:moveTo>
                  <a:pt x="50796" y="0"/>
                </a:moveTo>
                <a:lnTo>
                  <a:pt x="6905780" y="0"/>
                </a:lnTo>
                <a:cubicBezTo>
                  <a:pt x="6933834" y="0"/>
                  <a:pt x="6956576" y="22742"/>
                  <a:pt x="6956576" y="50796"/>
                </a:cubicBezTo>
                <a:lnTo>
                  <a:pt x="6956576" y="873280"/>
                </a:lnTo>
                <a:cubicBezTo>
                  <a:pt x="6956576" y="901334"/>
                  <a:pt x="6933834" y="924076"/>
                  <a:pt x="6905780" y="924076"/>
                </a:cubicBezTo>
                <a:lnTo>
                  <a:pt x="50796" y="924076"/>
                </a:lnTo>
                <a:cubicBezTo>
                  <a:pt x="22742" y="924076"/>
                  <a:pt x="0" y="901334"/>
                  <a:pt x="0" y="873280"/>
                </a:cubicBezTo>
                <a:lnTo>
                  <a:pt x="0" y="50796"/>
                </a:lnTo>
                <a:cubicBezTo>
                  <a:pt x="0" y="22761"/>
                  <a:pt x="22761" y="0"/>
                  <a:pt x="50796" y="0"/>
                </a:cubicBezTo>
                <a:close/>
              </a:path>
            </a:pathLst>
          </a:custGeom>
          <a:solidFill>
            <a:srgbClr val="C5A575">
              <a:alpha val="10196"/>
            </a:srgbClr>
          </a:solidFill>
          <a:ln w="9676">
            <a:solidFill>
              <a:srgbClr val="C5A575">
                <a:alpha val="30196"/>
              </a:srgbClr>
            </a:solidFill>
            <a:prstDash val="solid"/>
          </a:ln>
        </p:spPr>
      </p:sp>
      <p:sp>
        <p:nvSpPr>
          <p:cNvPr id="31" name="Shape 29"/>
          <p:cNvSpPr/>
          <p:nvPr/>
        </p:nvSpPr>
        <p:spPr>
          <a:xfrm>
            <a:off x="8706152" y="7400472"/>
            <a:ext cx="203200" cy="203200"/>
          </a:xfrm>
          <a:custGeom>
            <a:avLst/>
            <a:gdLst/>
            <a:ahLst/>
            <a:cxnLst/>
            <a:rect l="l" t="t" r="r" b="b"/>
            <a:pathLst>
              <a:path w="203200" h="203200">
                <a:moveTo>
                  <a:pt x="199469" y="110569"/>
                </a:moveTo>
                <a:cubicBezTo>
                  <a:pt x="204430" y="105608"/>
                  <a:pt x="204430" y="97552"/>
                  <a:pt x="199469" y="92591"/>
                </a:cubicBezTo>
                <a:lnTo>
                  <a:pt x="135969" y="29091"/>
                </a:lnTo>
                <a:cubicBezTo>
                  <a:pt x="131008" y="24130"/>
                  <a:pt x="122952" y="24130"/>
                  <a:pt x="117991" y="29091"/>
                </a:cubicBezTo>
                <a:cubicBezTo>
                  <a:pt x="113030" y="34052"/>
                  <a:pt x="113030" y="42108"/>
                  <a:pt x="117991" y="47069"/>
                </a:cubicBezTo>
                <a:lnTo>
                  <a:pt x="159822" y="88900"/>
                </a:lnTo>
                <a:lnTo>
                  <a:pt x="12700" y="88900"/>
                </a:lnTo>
                <a:cubicBezTo>
                  <a:pt x="5675" y="88900"/>
                  <a:pt x="0" y="94575"/>
                  <a:pt x="0" y="101600"/>
                </a:cubicBezTo>
                <a:cubicBezTo>
                  <a:pt x="0" y="108625"/>
                  <a:pt x="5675" y="114300"/>
                  <a:pt x="12700" y="114300"/>
                </a:cubicBezTo>
                <a:lnTo>
                  <a:pt x="159822" y="114300"/>
                </a:lnTo>
                <a:lnTo>
                  <a:pt x="117991" y="156131"/>
                </a:lnTo>
                <a:cubicBezTo>
                  <a:pt x="113030" y="161092"/>
                  <a:pt x="113030" y="169148"/>
                  <a:pt x="117991" y="174109"/>
                </a:cubicBezTo>
                <a:cubicBezTo>
                  <a:pt x="122952" y="179070"/>
                  <a:pt x="131008" y="179070"/>
                  <a:pt x="135969" y="174109"/>
                </a:cubicBezTo>
                <a:lnTo>
                  <a:pt x="199469" y="110609"/>
                </a:lnTo>
                <a:close/>
              </a:path>
            </a:pathLst>
          </a:custGeom>
          <a:solidFill>
            <a:srgbClr val="C5A575"/>
          </a:solidFill>
          <a:ln/>
        </p:spPr>
      </p:sp>
      <p:sp>
        <p:nvSpPr>
          <p:cNvPr id="32" name="Text 30"/>
          <p:cNvSpPr/>
          <p:nvPr/>
        </p:nvSpPr>
        <p:spPr>
          <a:xfrm>
            <a:off x="9036352" y="7347254"/>
            <a:ext cx="63881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Résultat :</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Confirmation de deux domaines distincts avec des souverainetés indépendantes.</a:t>
            </a:r>
            <a:endParaRPr lang="en-US" sz="1600" dirty="0"/>
          </a:p>
        </p:txBody>
      </p:sp>
      <p:sp>
        <p:nvSpPr>
          <p:cNvPr id="33" name="Shape 31"/>
          <p:cNvSpPr/>
          <p:nvPr/>
        </p:nvSpPr>
        <p:spPr>
          <a:xfrm>
            <a:off x="512838" y="8920846"/>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3A5A78">
              <a:alpha val="20000"/>
            </a:srgbClr>
          </a:solidFill>
          <a:ln w="9676">
            <a:solidFill>
              <a:srgbClr val="3A5A78">
                <a:alpha val="40000"/>
              </a:srgbClr>
            </a:solidFill>
            <a:prstDash val="solid"/>
          </a:ln>
        </p:spPr>
      </p:sp>
      <p:sp>
        <p:nvSpPr>
          <p:cNvPr id="34" name="Shape 32"/>
          <p:cNvSpPr/>
          <p:nvPr/>
        </p:nvSpPr>
        <p:spPr>
          <a:xfrm>
            <a:off x="771676" y="9293982"/>
            <a:ext cx="381000" cy="381000"/>
          </a:xfrm>
          <a:custGeom>
            <a:avLst/>
            <a:gdLst/>
            <a:ahLst/>
            <a:cxnLst/>
            <a:rect l="l" t="t" r="r" b="b"/>
            <a:pathLst>
              <a:path w="381000" h="381000">
                <a:moveTo>
                  <a:pt x="142875" y="47625"/>
                </a:moveTo>
                <a:cubicBezTo>
                  <a:pt x="142875" y="34454"/>
                  <a:pt x="153516" y="23812"/>
                  <a:pt x="166688" y="23812"/>
                </a:cubicBezTo>
                <a:lnTo>
                  <a:pt x="214313" y="23812"/>
                </a:lnTo>
                <a:cubicBezTo>
                  <a:pt x="227484" y="23812"/>
                  <a:pt x="238125" y="34454"/>
                  <a:pt x="238125" y="47625"/>
                </a:cubicBezTo>
                <a:lnTo>
                  <a:pt x="238125" y="95250"/>
                </a:lnTo>
                <a:cubicBezTo>
                  <a:pt x="238125" y="108421"/>
                  <a:pt x="227484" y="119063"/>
                  <a:pt x="214313" y="119063"/>
                </a:cubicBezTo>
                <a:lnTo>
                  <a:pt x="208359" y="119063"/>
                </a:lnTo>
                <a:lnTo>
                  <a:pt x="208359" y="166688"/>
                </a:lnTo>
                <a:lnTo>
                  <a:pt x="297656" y="166688"/>
                </a:lnTo>
                <a:cubicBezTo>
                  <a:pt x="327273" y="166688"/>
                  <a:pt x="351234" y="190649"/>
                  <a:pt x="351234" y="220266"/>
                </a:cubicBezTo>
                <a:lnTo>
                  <a:pt x="351234" y="261938"/>
                </a:lnTo>
                <a:lnTo>
                  <a:pt x="357188" y="261938"/>
                </a:lnTo>
                <a:cubicBezTo>
                  <a:pt x="370359" y="261938"/>
                  <a:pt x="381000" y="272579"/>
                  <a:pt x="381000" y="285750"/>
                </a:cubicBezTo>
                <a:lnTo>
                  <a:pt x="381000" y="333375"/>
                </a:lnTo>
                <a:cubicBezTo>
                  <a:pt x="381000" y="346546"/>
                  <a:pt x="370359" y="357188"/>
                  <a:pt x="357188" y="357188"/>
                </a:cubicBezTo>
                <a:lnTo>
                  <a:pt x="309563" y="357188"/>
                </a:lnTo>
                <a:cubicBezTo>
                  <a:pt x="296391" y="357188"/>
                  <a:pt x="285750" y="346546"/>
                  <a:pt x="285750" y="333375"/>
                </a:cubicBezTo>
                <a:lnTo>
                  <a:pt x="285750" y="285750"/>
                </a:lnTo>
                <a:cubicBezTo>
                  <a:pt x="285750" y="272579"/>
                  <a:pt x="296391" y="261938"/>
                  <a:pt x="309563" y="261938"/>
                </a:cubicBezTo>
                <a:lnTo>
                  <a:pt x="315516" y="261938"/>
                </a:lnTo>
                <a:lnTo>
                  <a:pt x="315516" y="220266"/>
                </a:lnTo>
                <a:cubicBezTo>
                  <a:pt x="315516" y="210369"/>
                  <a:pt x="307553" y="202406"/>
                  <a:pt x="297656" y="202406"/>
                </a:cubicBezTo>
                <a:lnTo>
                  <a:pt x="208359" y="202406"/>
                </a:lnTo>
                <a:lnTo>
                  <a:pt x="208359" y="261938"/>
                </a:lnTo>
                <a:lnTo>
                  <a:pt x="214313" y="261938"/>
                </a:lnTo>
                <a:cubicBezTo>
                  <a:pt x="227484" y="261938"/>
                  <a:pt x="238125" y="272579"/>
                  <a:pt x="238125" y="285750"/>
                </a:cubicBezTo>
                <a:lnTo>
                  <a:pt x="238125" y="333375"/>
                </a:lnTo>
                <a:cubicBezTo>
                  <a:pt x="238125" y="346546"/>
                  <a:pt x="227484" y="357188"/>
                  <a:pt x="214313" y="357188"/>
                </a:cubicBezTo>
                <a:lnTo>
                  <a:pt x="166688" y="357188"/>
                </a:lnTo>
                <a:cubicBezTo>
                  <a:pt x="153516" y="357188"/>
                  <a:pt x="142875" y="346546"/>
                  <a:pt x="142875" y="333375"/>
                </a:cubicBezTo>
                <a:lnTo>
                  <a:pt x="142875" y="285750"/>
                </a:lnTo>
                <a:cubicBezTo>
                  <a:pt x="142875" y="272579"/>
                  <a:pt x="153516" y="261938"/>
                  <a:pt x="166688" y="261938"/>
                </a:cubicBezTo>
                <a:lnTo>
                  <a:pt x="172641" y="261938"/>
                </a:lnTo>
                <a:lnTo>
                  <a:pt x="172641" y="202406"/>
                </a:lnTo>
                <a:lnTo>
                  <a:pt x="83344" y="202406"/>
                </a:lnTo>
                <a:cubicBezTo>
                  <a:pt x="73447" y="202406"/>
                  <a:pt x="65484" y="210369"/>
                  <a:pt x="65484" y="220266"/>
                </a:cubicBezTo>
                <a:lnTo>
                  <a:pt x="65484" y="261938"/>
                </a:lnTo>
                <a:lnTo>
                  <a:pt x="71438" y="261938"/>
                </a:lnTo>
                <a:cubicBezTo>
                  <a:pt x="84609" y="261938"/>
                  <a:pt x="95250" y="272579"/>
                  <a:pt x="95250" y="285750"/>
                </a:cubicBezTo>
                <a:lnTo>
                  <a:pt x="95250" y="333375"/>
                </a:lnTo>
                <a:cubicBezTo>
                  <a:pt x="95250" y="346546"/>
                  <a:pt x="84609" y="357188"/>
                  <a:pt x="71438" y="357188"/>
                </a:cubicBezTo>
                <a:lnTo>
                  <a:pt x="23812" y="357188"/>
                </a:lnTo>
                <a:cubicBezTo>
                  <a:pt x="10641" y="357188"/>
                  <a:pt x="0" y="346546"/>
                  <a:pt x="0" y="333375"/>
                </a:cubicBezTo>
                <a:lnTo>
                  <a:pt x="0" y="285750"/>
                </a:lnTo>
                <a:cubicBezTo>
                  <a:pt x="0" y="272579"/>
                  <a:pt x="10641" y="261938"/>
                  <a:pt x="23812" y="261938"/>
                </a:cubicBezTo>
                <a:lnTo>
                  <a:pt x="29766" y="261938"/>
                </a:lnTo>
                <a:lnTo>
                  <a:pt x="29766" y="220266"/>
                </a:lnTo>
                <a:cubicBezTo>
                  <a:pt x="29766" y="190649"/>
                  <a:pt x="53727" y="166688"/>
                  <a:pt x="83344" y="166688"/>
                </a:cubicBezTo>
                <a:lnTo>
                  <a:pt x="172641" y="166688"/>
                </a:lnTo>
                <a:lnTo>
                  <a:pt x="172641" y="119063"/>
                </a:lnTo>
                <a:lnTo>
                  <a:pt x="166688" y="119063"/>
                </a:lnTo>
                <a:cubicBezTo>
                  <a:pt x="153516" y="119063"/>
                  <a:pt x="142875" y="108421"/>
                  <a:pt x="142875" y="95250"/>
                </a:cubicBezTo>
                <a:lnTo>
                  <a:pt x="142875" y="47625"/>
                </a:lnTo>
                <a:close/>
              </a:path>
            </a:pathLst>
          </a:custGeom>
          <a:solidFill>
            <a:srgbClr val="C5A575"/>
          </a:solidFill>
          <a:ln/>
        </p:spPr>
      </p:sp>
      <p:sp>
        <p:nvSpPr>
          <p:cNvPr id="35" name="Text 33"/>
          <p:cNvSpPr/>
          <p:nvPr/>
        </p:nvSpPr>
        <p:spPr>
          <a:xfrm>
            <a:off x="1400326" y="9128882"/>
            <a:ext cx="114554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Résultat de l'Analyse</a:t>
            </a:r>
            <a:endParaRPr lang="en-US" sz="1600" dirty="0"/>
          </a:p>
        </p:txBody>
      </p:sp>
      <p:sp>
        <p:nvSpPr>
          <p:cNvPr id="36" name="Text 34"/>
          <p:cNvSpPr/>
          <p:nvPr/>
        </p:nvSpPr>
        <p:spPr>
          <a:xfrm>
            <a:off x="1400326" y="9535282"/>
            <a:ext cx="114427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Deux royaumes distincts émergent : les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Royaumes Retail</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(souveraineté locale) et le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Royaume Payment Factory</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(hub partagé).</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02 — LA CARTE DES TERRITOIRES</a:t>
            </a:r>
            <a:endParaRPr lang="en-US" sz="1600" dirty="0"/>
          </a:p>
        </p:txBody>
      </p:sp>
      <p:sp>
        <p:nvSpPr>
          <p:cNvPr id="3" name="Text 1"/>
          <p:cNvSpPr/>
          <p:nvPr/>
        </p:nvSpPr>
        <p:spPr>
          <a:xfrm>
            <a:off x="508000" y="8636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Les Royaumes Retail — Souveraineté Locale</a:t>
            </a:r>
            <a:endParaRPr lang="en-US" sz="1600" dirty="0"/>
          </a:p>
        </p:txBody>
      </p:sp>
      <p:sp>
        <p:nvSpPr>
          <p:cNvPr id="4" name="Shape 2"/>
          <p:cNvSpPr/>
          <p:nvPr/>
        </p:nvSpPr>
        <p:spPr>
          <a:xfrm>
            <a:off x="532190" y="1473200"/>
            <a:ext cx="15213390" cy="1054100"/>
          </a:xfrm>
          <a:custGeom>
            <a:avLst/>
            <a:gdLst/>
            <a:ahLst/>
            <a:cxnLst/>
            <a:rect l="l" t="t" r="r" b="b"/>
            <a:pathLst>
              <a:path w="15213390" h="1054100">
                <a:moveTo>
                  <a:pt x="0" y="0"/>
                </a:moveTo>
                <a:lnTo>
                  <a:pt x="15111786" y="0"/>
                </a:lnTo>
                <a:cubicBezTo>
                  <a:pt x="15167900" y="0"/>
                  <a:pt x="15213390" y="45490"/>
                  <a:pt x="15213390" y="101605"/>
                </a:cubicBezTo>
                <a:lnTo>
                  <a:pt x="15213390" y="952495"/>
                </a:lnTo>
                <a:cubicBezTo>
                  <a:pt x="15213390" y="1008610"/>
                  <a:pt x="15167900" y="1054100"/>
                  <a:pt x="15111786" y="1054100"/>
                </a:cubicBezTo>
                <a:lnTo>
                  <a:pt x="0" y="1054100"/>
                </a:lnTo>
                <a:lnTo>
                  <a:pt x="0" y="0"/>
                </a:lnTo>
                <a:close/>
              </a:path>
            </a:pathLst>
          </a:custGeom>
          <a:solidFill>
            <a:srgbClr val="3A5A78">
              <a:alpha val="10196"/>
            </a:srgbClr>
          </a:solidFill>
          <a:ln/>
        </p:spPr>
      </p:sp>
      <p:sp>
        <p:nvSpPr>
          <p:cNvPr id="5" name="Shape 3"/>
          <p:cNvSpPr/>
          <p:nvPr/>
        </p:nvSpPr>
        <p:spPr>
          <a:xfrm>
            <a:off x="532190" y="1473200"/>
            <a:ext cx="48381" cy="1054100"/>
          </a:xfrm>
          <a:custGeom>
            <a:avLst/>
            <a:gdLst/>
            <a:ahLst/>
            <a:cxnLst/>
            <a:rect l="l" t="t" r="r" b="b"/>
            <a:pathLst>
              <a:path w="48381" h="1054100">
                <a:moveTo>
                  <a:pt x="0" y="0"/>
                </a:moveTo>
                <a:lnTo>
                  <a:pt x="48381" y="0"/>
                </a:lnTo>
                <a:lnTo>
                  <a:pt x="48381" y="1054100"/>
                </a:lnTo>
                <a:lnTo>
                  <a:pt x="0" y="1054100"/>
                </a:lnTo>
                <a:lnTo>
                  <a:pt x="0" y="0"/>
                </a:lnTo>
                <a:close/>
              </a:path>
            </a:pathLst>
          </a:custGeom>
          <a:solidFill>
            <a:srgbClr val="C5A575"/>
          </a:solidFill>
          <a:ln/>
        </p:spPr>
      </p:sp>
      <p:sp>
        <p:nvSpPr>
          <p:cNvPr id="6" name="Text 4"/>
          <p:cNvSpPr/>
          <p:nvPr/>
        </p:nvSpPr>
        <p:spPr>
          <a:xfrm>
            <a:off x="708781" y="1625600"/>
            <a:ext cx="14998700" cy="749300"/>
          </a:xfrm>
          <a:prstGeom prst="rect">
            <a:avLst/>
          </a:prstGeom>
          <a:noFill/>
          <a:ln/>
        </p:spPr>
        <p:txBody>
          <a:bodyPr wrap="square" lIns="0" tIns="0" rIns="0" bIns="0" rtlCol="0" anchor="ctr"/>
          <a:lstStyle/>
          <a:p>
            <a:pPr>
              <a:lnSpc>
                <a:spcPct val="140000"/>
              </a:lnSpc>
            </a:pPr>
            <a:r>
              <a:rPr lang="en-US" sz="1800" dirty="0">
                <a:solidFill>
                  <a:srgbClr val="E8E9EB"/>
                </a:solidFill>
                <a:latin typeface="Quattrocento Sans" pitchFamily="34" charset="0"/>
                <a:ea typeface="Quattrocento Sans" pitchFamily="34" charset="-122"/>
                <a:cs typeface="Quattrocento Sans" pitchFamily="34" charset="-120"/>
              </a:rPr>
              <a:t>Trois royaumes distincts (France, Italie, Belgique) qui sont des </a:t>
            </a:r>
            <a:pPr>
              <a:lnSpc>
                <a:spcPct val="140000"/>
              </a:lnSpc>
            </a:pPr>
            <a:r>
              <a:rPr lang="en-US" sz="1800" b="1" dirty="0">
                <a:solidFill>
                  <a:srgbClr val="C5A575"/>
                </a:solidFill>
                <a:latin typeface="Quattrocento Sans" pitchFamily="34" charset="0"/>
                <a:ea typeface="Quattrocento Sans" pitchFamily="34" charset="-122"/>
                <a:cs typeface="Quattrocento Sans" pitchFamily="34" charset="-120"/>
              </a:rPr>
              <a:t>Bounded Contexts séparés</a:t>
            </a:r>
            <a:pPr>
              <a:lnSpc>
                <a:spcPct val="140000"/>
              </a:lnSpc>
            </a:pPr>
            <a:r>
              <a:rPr lang="en-US" sz="1800" dirty="0">
                <a:solidFill>
                  <a:srgbClr val="E8E9EB"/>
                </a:solidFill>
                <a:latin typeface="Quattrocento Sans" pitchFamily="34" charset="0"/>
                <a:ea typeface="Quattrocento Sans" pitchFamily="34" charset="-122"/>
                <a:cs typeface="Quattrocento Sans" pitchFamily="34" charset="-120"/>
              </a:rPr>
              <a:t> avec leur propre souveraineté sur les données client et les règles métier.</a:t>
            </a:r>
            <a:endParaRPr lang="en-US" sz="1600" dirty="0"/>
          </a:p>
        </p:txBody>
      </p:sp>
      <p:sp>
        <p:nvSpPr>
          <p:cNvPr id="7" name="Shape 5"/>
          <p:cNvSpPr/>
          <p:nvPr/>
        </p:nvSpPr>
        <p:spPr>
          <a:xfrm>
            <a:off x="512838" y="2728988"/>
            <a:ext cx="4937276" cy="3794276"/>
          </a:xfrm>
          <a:custGeom>
            <a:avLst/>
            <a:gdLst/>
            <a:ahLst/>
            <a:cxnLst/>
            <a:rect l="l" t="t" r="r" b="b"/>
            <a:pathLst>
              <a:path w="4937276" h="3794276">
                <a:moveTo>
                  <a:pt x="101611" y="0"/>
                </a:moveTo>
                <a:lnTo>
                  <a:pt x="4835665" y="0"/>
                </a:lnTo>
                <a:cubicBezTo>
                  <a:pt x="4891784" y="0"/>
                  <a:pt x="4937276" y="45493"/>
                  <a:pt x="4937276" y="101611"/>
                </a:cubicBezTo>
                <a:lnTo>
                  <a:pt x="4937276" y="3692665"/>
                </a:lnTo>
                <a:cubicBezTo>
                  <a:pt x="4937276" y="3748784"/>
                  <a:pt x="4891784" y="3794276"/>
                  <a:pt x="4835665" y="3794276"/>
                </a:cubicBezTo>
                <a:lnTo>
                  <a:pt x="101611" y="3794276"/>
                </a:lnTo>
                <a:cubicBezTo>
                  <a:pt x="45493" y="3794276"/>
                  <a:pt x="0" y="3748784"/>
                  <a:pt x="0" y="3692665"/>
                </a:cubicBezTo>
                <a:lnTo>
                  <a:pt x="0" y="101611"/>
                </a:lnTo>
                <a:cubicBezTo>
                  <a:pt x="0" y="45530"/>
                  <a:pt x="45530" y="0"/>
                  <a:pt x="101611"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20876" y="293703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14551" y="3114830"/>
            <a:ext cx="222250" cy="254000"/>
          </a:xfrm>
          <a:custGeom>
            <a:avLst/>
            <a:gdLst/>
            <a:ahLst/>
            <a:cxnLst/>
            <a:rect l="l" t="t" r="r" b="b"/>
            <a:pathLst>
              <a:path w="222250" h="254000">
                <a:moveTo>
                  <a:pt x="31750" y="15875"/>
                </a:moveTo>
                <a:cubicBezTo>
                  <a:pt x="31750" y="7094"/>
                  <a:pt x="24656" y="0"/>
                  <a:pt x="15875" y="0"/>
                </a:cubicBezTo>
                <a:cubicBezTo>
                  <a:pt x="7094" y="0"/>
                  <a:pt x="0" y="7094"/>
                  <a:pt x="0" y="15875"/>
                </a:cubicBezTo>
                <a:lnTo>
                  <a:pt x="0" y="238125"/>
                </a:lnTo>
                <a:cubicBezTo>
                  <a:pt x="0" y="246906"/>
                  <a:pt x="7094" y="254000"/>
                  <a:pt x="15875" y="254000"/>
                </a:cubicBezTo>
                <a:cubicBezTo>
                  <a:pt x="24656" y="254000"/>
                  <a:pt x="31750" y="246906"/>
                  <a:pt x="31750" y="238125"/>
                </a:cubicBezTo>
                <a:lnTo>
                  <a:pt x="31750" y="177800"/>
                </a:lnTo>
                <a:lnTo>
                  <a:pt x="62855" y="168473"/>
                </a:lnTo>
                <a:cubicBezTo>
                  <a:pt x="83641" y="162223"/>
                  <a:pt x="106065" y="164157"/>
                  <a:pt x="125462" y="173881"/>
                </a:cubicBezTo>
                <a:cubicBezTo>
                  <a:pt x="146645" y="184497"/>
                  <a:pt x="171351" y="185787"/>
                  <a:pt x="193526" y="177453"/>
                </a:cubicBezTo>
                <a:lnTo>
                  <a:pt x="211931" y="170557"/>
                </a:lnTo>
                <a:cubicBezTo>
                  <a:pt x="218132" y="168225"/>
                  <a:pt x="222250" y="162322"/>
                  <a:pt x="222250" y="155674"/>
                </a:cubicBezTo>
                <a:lnTo>
                  <a:pt x="222250" y="32792"/>
                </a:lnTo>
                <a:cubicBezTo>
                  <a:pt x="222250" y="21382"/>
                  <a:pt x="210245" y="13940"/>
                  <a:pt x="200025" y="19050"/>
                </a:cubicBezTo>
                <a:lnTo>
                  <a:pt x="194171" y="21977"/>
                </a:lnTo>
                <a:cubicBezTo>
                  <a:pt x="171896" y="33139"/>
                  <a:pt x="145653" y="33139"/>
                  <a:pt x="123329" y="21977"/>
                </a:cubicBezTo>
                <a:cubicBezTo>
                  <a:pt x="105271" y="12948"/>
                  <a:pt x="84485" y="11162"/>
                  <a:pt x="65187" y="16966"/>
                </a:cubicBezTo>
                <a:lnTo>
                  <a:pt x="31750" y="26988"/>
                </a:lnTo>
                <a:lnTo>
                  <a:pt x="31750" y="15875"/>
                </a:lnTo>
                <a:close/>
              </a:path>
            </a:pathLst>
          </a:custGeom>
          <a:solidFill>
            <a:srgbClr val="C5A575"/>
          </a:solidFill>
          <a:ln/>
        </p:spPr>
      </p:sp>
      <p:sp>
        <p:nvSpPr>
          <p:cNvPr id="10" name="Text 8"/>
          <p:cNvSpPr/>
          <p:nvPr/>
        </p:nvSpPr>
        <p:spPr>
          <a:xfrm>
            <a:off x="1482876" y="3064030"/>
            <a:ext cx="12446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Belgique</a:t>
            </a:r>
            <a:endParaRPr lang="en-US" sz="1600" dirty="0"/>
          </a:p>
        </p:txBody>
      </p:sp>
      <p:sp>
        <p:nvSpPr>
          <p:cNvPr id="11" name="Shape 9"/>
          <p:cNvSpPr/>
          <p:nvPr/>
        </p:nvSpPr>
        <p:spPr>
          <a:xfrm>
            <a:off x="720876" y="3699030"/>
            <a:ext cx="4521200" cy="1117600"/>
          </a:xfrm>
          <a:custGeom>
            <a:avLst/>
            <a:gdLst/>
            <a:ahLst/>
            <a:cxnLst/>
            <a:rect l="l" t="t" r="r" b="b"/>
            <a:pathLst>
              <a:path w="4521200" h="1117600">
                <a:moveTo>
                  <a:pt x="50795" y="0"/>
                </a:moveTo>
                <a:lnTo>
                  <a:pt x="4470405" y="0"/>
                </a:lnTo>
                <a:cubicBezTo>
                  <a:pt x="4498458" y="0"/>
                  <a:pt x="4521200" y="22742"/>
                  <a:pt x="4521200" y="50795"/>
                </a:cubicBezTo>
                <a:lnTo>
                  <a:pt x="4521200" y="1066805"/>
                </a:lnTo>
                <a:cubicBezTo>
                  <a:pt x="4521200" y="1094858"/>
                  <a:pt x="4498458" y="1117600"/>
                  <a:pt x="44704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12" name="Text 10"/>
          <p:cNvSpPr/>
          <p:nvPr/>
        </p:nvSpPr>
        <p:spPr>
          <a:xfrm>
            <a:off x="822476" y="38006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Spécificités</a:t>
            </a:r>
            <a:endParaRPr lang="en-US" sz="1600" dirty="0"/>
          </a:p>
        </p:txBody>
      </p:sp>
      <p:sp>
        <p:nvSpPr>
          <p:cNvPr id="13" name="Text 11"/>
          <p:cNvSpPr/>
          <p:nvPr/>
        </p:nvSpPr>
        <p:spPr>
          <a:xfrm>
            <a:off x="822476" y="4156230"/>
            <a:ext cx="4419600" cy="5588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Réglementation bancaire et fiscale belge, gestion des produits d'épargne réglementés.</a:t>
            </a:r>
            <a:endParaRPr lang="en-US" sz="1600" dirty="0"/>
          </a:p>
        </p:txBody>
      </p:sp>
      <p:sp>
        <p:nvSpPr>
          <p:cNvPr id="14" name="Shape 12"/>
          <p:cNvSpPr/>
          <p:nvPr/>
        </p:nvSpPr>
        <p:spPr>
          <a:xfrm>
            <a:off x="720876" y="4918230"/>
            <a:ext cx="4521200" cy="1117600"/>
          </a:xfrm>
          <a:custGeom>
            <a:avLst/>
            <a:gdLst/>
            <a:ahLst/>
            <a:cxnLst/>
            <a:rect l="l" t="t" r="r" b="b"/>
            <a:pathLst>
              <a:path w="4521200" h="1117600">
                <a:moveTo>
                  <a:pt x="50795" y="0"/>
                </a:moveTo>
                <a:lnTo>
                  <a:pt x="4470405" y="0"/>
                </a:lnTo>
                <a:cubicBezTo>
                  <a:pt x="4498458" y="0"/>
                  <a:pt x="4521200" y="22742"/>
                  <a:pt x="4521200" y="50795"/>
                </a:cubicBezTo>
                <a:lnTo>
                  <a:pt x="4521200" y="1066805"/>
                </a:lnTo>
                <a:cubicBezTo>
                  <a:pt x="4521200" y="1094858"/>
                  <a:pt x="4498458" y="1117600"/>
                  <a:pt x="44704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15" name="Text 13"/>
          <p:cNvSpPr/>
          <p:nvPr/>
        </p:nvSpPr>
        <p:spPr>
          <a:xfrm>
            <a:off x="822476" y="50198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Métier</a:t>
            </a:r>
            <a:endParaRPr lang="en-US" sz="1600" dirty="0"/>
          </a:p>
        </p:txBody>
      </p:sp>
      <p:sp>
        <p:nvSpPr>
          <p:cNvPr id="16" name="Text 14"/>
          <p:cNvSpPr/>
          <p:nvPr/>
        </p:nvSpPr>
        <p:spPr>
          <a:xfrm>
            <a:off x="822476" y="5375430"/>
            <a:ext cx="4419600" cy="5588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Terminologie spécifique au marché belge et à ses produits financiers locaux.</a:t>
            </a:r>
            <a:endParaRPr lang="en-US" sz="1600" dirty="0"/>
          </a:p>
        </p:txBody>
      </p:sp>
      <p:sp>
        <p:nvSpPr>
          <p:cNvPr id="17" name="Shape 15"/>
          <p:cNvSpPr/>
          <p:nvPr/>
        </p:nvSpPr>
        <p:spPr>
          <a:xfrm>
            <a:off x="5660572" y="2728988"/>
            <a:ext cx="4937276" cy="3794276"/>
          </a:xfrm>
          <a:custGeom>
            <a:avLst/>
            <a:gdLst/>
            <a:ahLst/>
            <a:cxnLst/>
            <a:rect l="l" t="t" r="r" b="b"/>
            <a:pathLst>
              <a:path w="4937276" h="3794276">
                <a:moveTo>
                  <a:pt x="101611" y="0"/>
                </a:moveTo>
                <a:lnTo>
                  <a:pt x="4835665" y="0"/>
                </a:lnTo>
                <a:cubicBezTo>
                  <a:pt x="4891784" y="0"/>
                  <a:pt x="4937276" y="45493"/>
                  <a:pt x="4937276" y="101611"/>
                </a:cubicBezTo>
                <a:lnTo>
                  <a:pt x="4937276" y="3692665"/>
                </a:lnTo>
                <a:cubicBezTo>
                  <a:pt x="4937276" y="3748784"/>
                  <a:pt x="4891784" y="3794276"/>
                  <a:pt x="4835665" y="3794276"/>
                </a:cubicBezTo>
                <a:lnTo>
                  <a:pt x="101611" y="3794276"/>
                </a:lnTo>
                <a:cubicBezTo>
                  <a:pt x="45493" y="3794276"/>
                  <a:pt x="0" y="3748784"/>
                  <a:pt x="0" y="3692665"/>
                </a:cubicBezTo>
                <a:lnTo>
                  <a:pt x="0" y="101611"/>
                </a:lnTo>
                <a:cubicBezTo>
                  <a:pt x="0" y="45530"/>
                  <a:pt x="45530" y="0"/>
                  <a:pt x="101611" y="0"/>
                </a:cubicBezTo>
                <a:close/>
              </a:path>
            </a:pathLst>
          </a:custGeom>
          <a:solidFill>
            <a:srgbClr val="2D313A">
              <a:alpha val="50196"/>
            </a:srgbClr>
          </a:solidFill>
          <a:ln w="9676">
            <a:solidFill>
              <a:srgbClr val="3A5A78">
                <a:alpha val="30196"/>
              </a:srgbClr>
            </a:solidFill>
            <a:prstDash val="solid"/>
          </a:ln>
        </p:spPr>
      </p:sp>
      <p:sp>
        <p:nvSpPr>
          <p:cNvPr id="18" name="Shape 16"/>
          <p:cNvSpPr/>
          <p:nvPr/>
        </p:nvSpPr>
        <p:spPr>
          <a:xfrm>
            <a:off x="5868610" y="293703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19" name="Shape 17"/>
          <p:cNvSpPr/>
          <p:nvPr/>
        </p:nvSpPr>
        <p:spPr>
          <a:xfrm>
            <a:off x="6062285" y="3114830"/>
            <a:ext cx="222250" cy="254000"/>
          </a:xfrm>
          <a:custGeom>
            <a:avLst/>
            <a:gdLst/>
            <a:ahLst/>
            <a:cxnLst/>
            <a:rect l="l" t="t" r="r" b="b"/>
            <a:pathLst>
              <a:path w="222250" h="254000">
                <a:moveTo>
                  <a:pt x="31750" y="15875"/>
                </a:moveTo>
                <a:cubicBezTo>
                  <a:pt x="31750" y="7094"/>
                  <a:pt x="24656" y="0"/>
                  <a:pt x="15875" y="0"/>
                </a:cubicBezTo>
                <a:cubicBezTo>
                  <a:pt x="7094" y="0"/>
                  <a:pt x="0" y="7094"/>
                  <a:pt x="0" y="15875"/>
                </a:cubicBezTo>
                <a:lnTo>
                  <a:pt x="0" y="238125"/>
                </a:lnTo>
                <a:cubicBezTo>
                  <a:pt x="0" y="246906"/>
                  <a:pt x="7094" y="254000"/>
                  <a:pt x="15875" y="254000"/>
                </a:cubicBezTo>
                <a:cubicBezTo>
                  <a:pt x="24656" y="254000"/>
                  <a:pt x="31750" y="246906"/>
                  <a:pt x="31750" y="238125"/>
                </a:cubicBezTo>
                <a:lnTo>
                  <a:pt x="31750" y="177800"/>
                </a:lnTo>
                <a:lnTo>
                  <a:pt x="62855" y="168473"/>
                </a:lnTo>
                <a:cubicBezTo>
                  <a:pt x="83641" y="162223"/>
                  <a:pt x="106065" y="164157"/>
                  <a:pt x="125462" y="173881"/>
                </a:cubicBezTo>
                <a:cubicBezTo>
                  <a:pt x="146645" y="184497"/>
                  <a:pt x="171351" y="185787"/>
                  <a:pt x="193526" y="177453"/>
                </a:cubicBezTo>
                <a:lnTo>
                  <a:pt x="211931" y="170557"/>
                </a:lnTo>
                <a:cubicBezTo>
                  <a:pt x="218132" y="168225"/>
                  <a:pt x="222250" y="162322"/>
                  <a:pt x="222250" y="155674"/>
                </a:cubicBezTo>
                <a:lnTo>
                  <a:pt x="222250" y="32792"/>
                </a:lnTo>
                <a:cubicBezTo>
                  <a:pt x="222250" y="21382"/>
                  <a:pt x="210245" y="13940"/>
                  <a:pt x="200025" y="19050"/>
                </a:cubicBezTo>
                <a:lnTo>
                  <a:pt x="194171" y="21977"/>
                </a:lnTo>
                <a:cubicBezTo>
                  <a:pt x="171896" y="33139"/>
                  <a:pt x="145653" y="33139"/>
                  <a:pt x="123329" y="21977"/>
                </a:cubicBezTo>
                <a:cubicBezTo>
                  <a:pt x="105271" y="12948"/>
                  <a:pt x="84485" y="11162"/>
                  <a:pt x="65187" y="16966"/>
                </a:cubicBezTo>
                <a:lnTo>
                  <a:pt x="31750" y="26988"/>
                </a:lnTo>
                <a:lnTo>
                  <a:pt x="31750" y="15875"/>
                </a:lnTo>
                <a:close/>
              </a:path>
            </a:pathLst>
          </a:custGeom>
          <a:solidFill>
            <a:srgbClr val="C5A575"/>
          </a:solidFill>
          <a:ln/>
        </p:spPr>
      </p:sp>
      <p:sp>
        <p:nvSpPr>
          <p:cNvPr id="20" name="Text 18"/>
          <p:cNvSpPr/>
          <p:nvPr/>
        </p:nvSpPr>
        <p:spPr>
          <a:xfrm>
            <a:off x="6630610" y="3064030"/>
            <a:ext cx="8128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Italie</a:t>
            </a:r>
            <a:endParaRPr lang="en-US" sz="1600" dirty="0"/>
          </a:p>
        </p:txBody>
      </p:sp>
      <p:sp>
        <p:nvSpPr>
          <p:cNvPr id="21" name="Shape 19"/>
          <p:cNvSpPr/>
          <p:nvPr/>
        </p:nvSpPr>
        <p:spPr>
          <a:xfrm>
            <a:off x="5868610" y="3699030"/>
            <a:ext cx="4521200" cy="1397000"/>
          </a:xfrm>
          <a:custGeom>
            <a:avLst/>
            <a:gdLst/>
            <a:ahLst/>
            <a:cxnLst/>
            <a:rect l="l" t="t" r="r" b="b"/>
            <a:pathLst>
              <a:path w="4521200" h="1397000">
                <a:moveTo>
                  <a:pt x="50795" y="0"/>
                </a:moveTo>
                <a:lnTo>
                  <a:pt x="4470405" y="0"/>
                </a:lnTo>
                <a:cubicBezTo>
                  <a:pt x="4498458" y="0"/>
                  <a:pt x="4521200" y="22742"/>
                  <a:pt x="4521200" y="50795"/>
                </a:cubicBezTo>
                <a:lnTo>
                  <a:pt x="4521200" y="1346205"/>
                </a:lnTo>
                <a:cubicBezTo>
                  <a:pt x="4521200" y="1374258"/>
                  <a:pt x="4498458" y="1397000"/>
                  <a:pt x="4470405" y="1397000"/>
                </a:cubicBezTo>
                <a:lnTo>
                  <a:pt x="50795" y="1397000"/>
                </a:lnTo>
                <a:cubicBezTo>
                  <a:pt x="22742" y="1397000"/>
                  <a:pt x="0" y="1374258"/>
                  <a:pt x="0" y="1346205"/>
                </a:cubicBezTo>
                <a:lnTo>
                  <a:pt x="0" y="50795"/>
                </a:lnTo>
                <a:cubicBezTo>
                  <a:pt x="0" y="22760"/>
                  <a:pt x="22760" y="0"/>
                  <a:pt x="50795" y="0"/>
                </a:cubicBezTo>
                <a:close/>
              </a:path>
            </a:pathLst>
          </a:custGeom>
          <a:solidFill>
            <a:srgbClr val="1A1D24">
              <a:alpha val="50196"/>
            </a:srgbClr>
          </a:solidFill>
          <a:ln/>
        </p:spPr>
      </p:sp>
      <p:sp>
        <p:nvSpPr>
          <p:cNvPr id="22" name="Text 20"/>
          <p:cNvSpPr/>
          <p:nvPr/>
        </p:nvSpPr>
        <p:spPr>
          <a:xfrm>
            <a:off x="5970210" y="38006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Spécificités</a:t>
            </a:r>
            <a:endParaRPr lang="en-US" sz="1600" dirty="0"/>
          </a:p>
        </p:txBody>
      </p:sp>
      <p:sp>
        <p:nvSpPr>
          <p:cNvPr id="23" name="Text 21"/>
          <p:cNvSpPr/>
          <p:nvPr/>
        </p:nvSpPr>
        <p:spPr>
          <a:xfrm>
            <a:off x="5970210" y="4156230"/>
            <a:ext cx="4419600" cy="8382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Conformité aux normes italiennes de transparence bancaire et réglementation des crédits.</a:t>
            </a:r>
            <a:endParaRPr lang="en-US" sz="1600" dirty="0"/>
          </a:p>
        </p:txBody>
      </p:sp>
      <p:sp>
        <p:nvSpPr>
          <p:cNvPr id="24" name="Shape 22"/>
          <p:cNvSpPr/>
          <p:nvPr/>
        </p:nvSpPr>
        <p:spPr>
          <a:xfrm>
            <a:off x="5868610" y="5197630"/>
            <a:ext cx="4521200" cy="1117600"/>
          </a:xfrm>
          <a:custGeom>
            <a:avLst/>
            <a:gdLst/>
            <a:ahLst/>
            <a:cxnLst/>
            <a:rect l="l" t="t" r="r" b="b"/>
            <a:pathLst>
              <a:path w="4521200" h="1117600">
                <a:moveTo>
                  <a:pt x="50795" y="0"/>
                </a:moveTo>
                <a:lnTo>
                  <a:pt x="4470405" y="0"/>
                </a:lnTo>
                <a:cubicBezTo>
                  <a:pt x="4498458" y="0"/>
                  <a:pt x="4521200" y="22742"/>
                  <a:pt x="4521200" y="50795"/>
                </a:cubicBezTo>
                <a:lnTo>
                  <a:pt x="4521200" y="1066805"/>
                </a:lnTo>
                <a:cubicBezTo>
                  <a:pt x="4521200" y="1094858"/>
                  <a:pt x="4498458" y="1117600"/>
                  <a:pt x="44704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25" name="Text 23"/>
          <p:cNvSpPr/>
          <p:nvPr/>
        </p:nvSpPr>
        <p:spPr>
          <a:xfrm>
            <a:off x="5970210" y="52992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Métier</a:t>
            </a:r>
            <a:endParaRPr lang="en-US" sz="1600" dirty="0"/>
          </a:p>
        </p:txBody>
      </p:sp>
      <p:sp>
        <p:nvSpPr>
          <p:cNvPr id="26" name="Text 24"/>
          <p:cNvSpPr/>
          <p:nvPr/>
        </p:nvSpPr>
        <p:spPr>
          <a:xfrm>
            <a:off x="5970210" y="5654830"/>
            <a:ext cx="4419600" cy="5588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Terminologie italienne adaptée aux produits financiers et à la culture bancaire locale.</a:t>
            </a:r>
            <a:endParaRPr lang="en-US" sz="1600" dirty="0"/>
          </a:p>
        </p:txBody>
      </p:sp>
      <p:sp>
        <p:nvSpPr>
          <p:cNvPr id="27" name="Shape 25"/>
          <p:cNvSpPr/>
          <p:nvPr/>
        </p:nvSpPr>
        <p:spPr>
          <a:xfrm>
            <a:off x="10808305" y="2728988"/>
            <a:ext cx="4937276" cy="3794276"/>
          </a:xfrm>
          <a:custGeom>
            <a:avLst/>
            <a:gdLst/>
            <a:ahLst/>
            <a:cxnLst/>
            <a:rect l="l" t="t" r="r" b="b"/>
            <a:pathLst>
              <a:path w="4937276" h="3794276">
                <a:moveTo>
                  <a:pt x="101611" y="0"/>
                </a:moveTo>
                <a:lnTo>
                  <a:pt x="4835665" y="0"/>
                </a:lnTo>
                <a:cubicBezTo>
                  <a:pt x="4891784" y="0"/>
                  <a:pt x="4937276" y="45493"/>
                  <a:pt x="4937276" y="101611"/>
                </a:cubicBezTo>
                <a:lnTo>
                  <a:pt x="4937276" y="3692665"/>
                </a:lnTo>
                <a:cubicBezTo>
                  <a:pt x="4937276" y="3748784"/>
                  <a:pt x="4891784" y="3794276"/>
                  <a:pt x="4835665" y="3794276"/>
                </a:cubicBezTo>
                <a:lnTo>
                  <a:pt x="101611" y="3794276"/>
                </a:lnTo>
                <a:cubicBezTo>
                  <a:pt x="45493" y="3794276"/>
                  <a:pt x="0" y="3748784"/>
                  <a:pt x="0" y="3692665"/>
                </a:cubicBezTo>
                <a:lnTo>
                  <a:pt x="0" y="101611"/>
                </a:lnTo>
                <a:cubicBezTo>
                  <a:pt x="0" y="45530"/>
                  <a:pt x="45530" y="0"/>
                  <a:pt x="101611" y="0"/>
                </a:cubicBezTo>
                <a:close/>
              </a:path>
            </a:pathLst>
          </a:custGeom>
          <a:solidFill>
            <a:srgbClr val="2D313A">
              <a:alpha val="50196"/>
            </a:srgbClr>
          </a:solidFill>
          <a:ln w="9676">
            <a:solidFill>
              <a:srgbClr val="3A5A78">
                <a:alpha val="30196"/>
              </a:srgbClr>
            </a:solidFill>
            <a:prstDash val="solid"/>
          </a:ln>
        </p:spPr>
      </p:sp>
      <p:sp>
        <p:nvSpPr>
          <p:cNvPr id="28" name="Shape 26"/>
          <p:cNvSpPr/>
          <p:nvPr/>
        </p:nvSpPr>
        <p:spPr>
          <a:xfrm>
            <a:off x="11016343" y="293703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9" name="Shape 27"/>
          <p:cNvSpPr/>
          <p:nvPr/>
        </p:nvSpPr>
        <p:spPr>
          <a:xfrm>
            <a:off x="11210018" y="3114830"/>
            <a:ext cx="222250" cy="254000"/>
          </a:xfrm>
          <a:custGeom>
            <a:avLst/>
            <a:gdLst/>
            <a:ahLst/>
            <a:cxnLst/>
            <a:rect l="l" t="t" r="r" b="b"/>
            <a:pathLst>
              <a:path w="222250" h="254000">
                <a:moveTo>
                  <a:pt x="31750" y="15875"/>
                </a:moveTo>
                <a:cubicBezTo>
                  <a:pt x="31750" y="7094"/>
                  <a:pt x="24656" y="0"/>
                  <a:pt x="15875" y="0"/>
                </a:cubicBezTo>
                <a:cubicBezTo>
                  <a:pt x="7094" y="0"/>
                  <a:pt x="0" y="7094"/>
                  <a:pt x="0" y="15875"/>
                </a:cubicBezTo>
                <a:lnTo>
                  <a:pt x="0" y="238125"/>
                </a:lnTo>
                <a:cubicBezTo>
                  <a:pt x="0" y="246906"/>
                  <a:pt x="7094" y="254000"/>
                  <a:pt x="15875" y="254000"/>
                </a:cubicBezTo>
                <a:cubicBezTo>
                  <a:pt x="24656" y="254000"/>
                  <a:pt x="31750" y="246906"/>
                  <a:pt x="31750" y="238125"/>
                </a:cubicBezTo>
                <a:lnTo>
                  <a:pt x="31750" y="177800"/>
                </a:lnTo>
                <a:lnTo>
                  <a:pt x="62855" y="168473"/>
                </a:lnTo>
                <a:cubicBezTo>
                  <a:pt x="83641" y="162223"/>
                  <a:pt x="106065" y="164157"/>
                  <a:pt x="125462" y="173881"/>
                </a:cubicBezTo>
                <a:cubicBezTo>
                  <a:pt x="146645" y="184497"/>
                  <a:pt x="171351" y="185787"/>
                  <a:pt x="193526" y="177453"/>
                </a:cubicBezTo>
                <a:lnTo>
                  <a:pt x="211931" y="170557"/>
                </a:lnTo>
                <a:cubicBezTo>
                  <a:pt x="218132" y="168225"/>
                  <a:pt x="222250" y="162322"/>
                  <a:pt x="222250" y="155674"/>
                </a:cubicBezTo>
                <a:lnTo>
                  <a:pt x="222250" y="32792"/>
                </a:lnTo>
                <a:cubicBezTo>
                  <a:pt x="222250" y="21382"/>
                  <a:pt x="210245" y="13940"/>
                  <a:pt x="200025" y="19050"/>
                </a:cubicBezTo>
                <a:lnTo>
                  <a:pt x="194171" y="21977"/>
                </a:lnTo>
                <a:cubicBezTo>
                  <a:pt x="171896" y="33139"/>
                  <a:pt x="145653" y="33139"/>
                  <a:pt x="123329" y="21977"/>
                </a:cubicBezTo>
                <a:cubicBezTo>
                  <a:pt x="105271" y="12948"/>
                  <a:pt x="84485" y="11162"/>
                  <a:pt x="65187" y="16966"/>
                </a:cubicBezTo>
                <a:lnTo>
                  <a:pt x="31750" y="26988"/>
                </a:lnTo>
                <a:lnTo>
                  <a:pt x="31750" y="15875"/>
                </a:lnTo>
                <a:close/>
              </a:path>
            </a:pathLst>
          </a:custGeom>
          <a:solidFill>
            <a:srgbClr val="C5A575"/>
          </a:solidFill>
          <a:ln/>
        </p:spPr>
      </p:sp>
      <p:sp>
        <p:nvSpPr>
          <p:cNvPr id="30" name="Text 28"/>
          <p:cNvSpPr/>
          <p:nvPr/>
        </p:nvSpPr>
        <p:spPr>
          <a:xfrm>
            <a:off x="11778343" y="3064030"/>
            <a:ext cx="10160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France</a:t>
            </a:r>
            <a:endParaRPr lang="en-US" sz="1600" dirty="0"/>
          </a:p>
        </p:txBody>
      </p:sp>
      <p:sp>
        <p:nvSpPr>
          <p:cNvPr id="31" name="Shape 29"/>
          <p:cNvSpPr/>
          <p:nvPr/>
        </p:nvSpPr>
        <p:spPr>
          <a:xfrm>
            <a:off x="11016343" y="3699030"/>
            <a:ext cx="4521200" cy="1117600"/>
          </a:xfrm>
          <a:custGeom>
            <a:avLst/>
            <a:gdLst/>
            <a:ahLst/>
            <a:cxnLst/>
            <a:rect l="l" t="t" r="r" b="b"/>
            <a:pathLst>
              <a:path w="4521200" h="1117600">
                <a:moveTo>
                  <a:pt x="50795" y="0"/>
                </a:moveTo>
                <a:lnTo>
                  <a:pt x="4470405" y="0"/>
                </a:lnTo>
                <a:cubicBezTo>
                  <a:pt x="4498458" y="0"/>
                  <a:pt x="4521200" y="22742"/>
                  <a:pt x="4521200" y="50795"/>
                </a:cubicBezTo>
                <a:lnTo>
                  <a:pt x="4521200" y="1066805"/>
                </a:lnTo>
                <a:cubicBezTo>
                  <a:pt x="4521200" y="1094858"/>
                  <a:pt x="4498458" y="1117600"/>
                  <a:pt x="44704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32" name="Text 30"/>
          <p:cNvSpPr/>
          <p:nvPr/>
        </p:nvSpPr>
        <p:spPr>
          <a:xfrm>
            <a:off x="11117943" y="38006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Spécificités</a:t>
            </a:r>
            <a:endParaRPr lang="en-US" sz="1600" dirty="0"/>
          </a:p>
        </p:txBody>
      </p:sp>
      <p:sp>
        <p:nvSpPr>
          <p:cNvPr id="33" name="Text 31"/>
          <p:cNvSpPr/>
          <p:nvPr/>
        </p:nvSpPr>
        <p:spPr>
          <a:xfrm>
            <a:off x="11117943" y="4156230"/>
            <a:ext cx="4419600" cy="5588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Cadre réglementaire français (ACPR), gestion des produits d'épargne spécifiques.</a:t>
            </a:r>
            <a:endParaRPr lang="en-US" sz="1600" dirty="0"/>
          </a:p>
        </p:txBody>
      </p:sp>
      <p:sp>
        <p:nvSpPr>
          <p:cNvPr id="34" name="Shape 32"/>
          <p:cNvSpPr/>
          <p:nvPr/>
        </p:nvSpPr>
        <p:spPr>
          <a:xfrm>
            <a:off x="11016343" y="4918230"/>
            <a:ext cx="4521200" cy="1117600"/>
          </a:xfrm>
          <a:custGeom>
            <a:avLst/>
            <a:gdLst/>
            <a:ahLst/>
            <a:cxnLst/>
            <a:rect l="l" t="t" r="r" b="b"/>
            <a:pathLst>
              <a:path w="4521200" h="1117600">
                <a:moveTo>
                  <a:pt x="50795" y="0"/>
                </a:moveTo>
                <a:lnTo>
                  <a:pt x="4470405" y="0"/>
                </a:lnTo>
                <a:cubicBezTo>
                  <a:pt x="4498458" y="0"/>
                  <a:pt x="4521200" y="22742"/>
                  <a:pt x="4521200" y="50795"/>
                </a:cubicBezTo>
                <a:lnTo>
                  <a:pt x="4521200" y="1066805"/>
                </a:lnTo>
                <a:cubicBezTo>
                  <a:pt x="4521200" y="1094858"/>
                  <a:pt x="4498458" y="1117600"/>
                  <a:pt x="4470405" y="1117600"/>
                </a:cubicBezTo>
                <a:lnTo>
                  <a:pt x="50795" y="1117600"/>
                </a:lnTo>
                <a:cubicBezTo>
                  <a:pt x="22742" y="1117600"/>
                  <a:pt x="0" y="1094858"/>
                  <a:pt x="0" y="1066805"/>
                </a:cubicBezTo>
                <a:lnTo>
                  <a:pt x="0" y="50795"/>
                </a:lnTo>
                <a:cubicBezTo>
                  <a:pt x="0" y="22760"/>
                  <a:pt x="22760" y="0"/>
                  <a:pt x="50795" y="0"/>
                </a:cubicBezTo>
                <a:close/>
              </a:path>
            </a:pathLst>
          </a:custGeom>
          <a:solidFill>
            <a:srgbClr val="1A1D24">
              <a:alpha val="50196"/>
            </a:srgbClr>
          </a:solidFill>
          <a:ln/>
        </p:spPr>
      </p:sp>
      <p:sp>
        <p:nvSpPr>
          <p:cNvPr id="35" name="Text 33"/>
          <p:cNvSpPr/>
          <p:nvPr/>
        </p:nvSpPr>
        <p:spPr>
          <a:xfrm>
            <a:off x="11117943" y="5019830"/>
            <a:ext cx="44196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Métier</a:t>
            </a:r>
            <a:endParaRPr lang="en-US" sz="1600" dirty="0"/>
          </a:p>
        </p:txBody>
      </p:sp>
      <p:sp>
        <p:nvSpPr>
          <p:cNvPr id="36" name="Text 34"/>
          <p:cNvSpPr/>
          <p:nvPr/>
        </p:nvSpPr>
        <p:spPr>
          <a:xfrm>
            <a:off x="11117943" y="5375430"/>
            <a:ext cx="4419600" cy="558800"/>
          </a:xfrm>
          <a:prstGeom prst="rect">
            <a:avLst/>
          </a:prstGeom>
          <a:noFill/>
          <a:ln/>
        </p:spPr>
        <p:txBody>
          <a:bodyPr wrap="square" lIns="0" tIns="0" rIns="0" bIns="0" rtlCol="0" anchor="ctr"/>
          <a:lstStyle/>
          <a:p>
            <a:pPr>
              <a:lnSpc>
                <a:spcPct val="110000"/>
              </a:lnSpc>
            </a:pPr>
            <a:r>
              <a:rPr lang="en-US" sz="1600" dirty="0">
                <a:solidFill>
                  <a:srgbClr val="8C96A6"/>
                </a:solidFill>
                <a:latin typeface="Quattrocento Sans" pitchFamily="34" charset="0"/>
                <a:ea typeface="Quattrocento Sans" pitchFamily="34" charset="-122"/>
                <a:cs typeface="Quattrocento Sans" pitchFamily="34" charset="-120"/>
              </a:rPr>
              <a:t>Terminologie française pour les produits bancaires et la relation client.</a:t>
            </a:r>
            <a:endParaRPr lang="en-US" sz="1600" dirty="0"/>
          </a:p>
        </p:txBody>
      </p:sp>
      <p:sp>
        <p:nvSpPr>
          <p:cNvPr id="37" name="Shape 35"/>
          <p:cNvSpPr/>
          <p:nvPr/>
        </p:nvSpPr>
        <p:spPr>
          <a:xfrm>
            <a:off x="512838" y="6736142"/>
            <a:ext cx="15224276" cy="2498876"/>
          </a:xfrm>
          <a:custGeom>
            <a:avLst/>
            <a:gdLst/>
            <a:ahLst/>
            <a:cxnLst/>
            <a:rect l="l" t="t" r="r" b="b"/>
            <a:pathLst>
              <a:path w="15224276" h="2498876">
                <a:moveTo>
                  <a:pt x="101604" y="0"/>
                </a:moveTo>
                <a:lnTo>
                  <a:pt x="15122672" y="0"/>
                </a:lnTo>
                <a:cubicBezTo>
                  <a:pt x="15178786" y="0"/>
                  <a:pt x="15224276" y="45490"/>
                  <a:pt x="15224276" y="101604"/>
                </a:cubicBezTo>
                <a:lnTo>
                  <a:pt x="15224276" y="2397272"/>
                </a:lnTo>
                <a:cubicBezTo>
                  <a:pt x="15224276" y="2453386"/>
                  <a:pt x="15178786" y="2498876"/>
                  <a:pt x="15122672" y="2498876"/>
                </a:cubicBezTo>
                <a:lnTo>
                  <a:pt x="101604" y="2498876"/>
                </a:lnTo>
                <a:cubicBezTo>
                  <a:pt x="45490" y="2498876"/>
                  <a:pt x="0" y="2453386"/>
                  <a:pt x="0" y="2397272"/>
                </a:cubicBezTo>
                <a:lnTo>
                  <a:pt x="0" y="101604"/>
                </a:lnTo>
                <a:cubicBezTo>
                  <a:pt x="0" y="45527"/>
                  <a:pt x="45527" y="0"/>
                  <a:pt x="101604" y="0"/>
                </a:cubicBezTo>
                <a:close/>
              </a:path>
            </a:pathLst>
          </a:custGeom>
          <a:solidFill>
            <a:srgbClr val="C5A575">
              <a:alpha val="10196"/>
            </a:srgbClr>
          </a:solidFill>
          <a:ln w="9676">
            <a:solidFill>
              <a:srgbClr val="C5A575">
                <a:alpha val="30196"/>
              </a:srgbClr>
            </a:solidFill>
            <a:prstDash val="solid"/>
          </a:ln>
        </p:spPr>
      </p:sp>
      <p:sp>
        <p:nvSpPr>
          <p:cNvPr id="38" name="Shape 36"/>
          <p:cNvSpPr/>
          <p:nvPr/>
        </p:nvSpPr>
        <p:spPr>
          <a:xfrm>
            <a:off x="701826" y="6944178"/>
            <a:ext cx="254000" cy="254000"/>
          </a:xfrm>
          <a:custGeom>
            <a:avLst/>
            <a:gdLst/>
            <a:ahLst/>
            <a:cxnLst/>
            <a:rect l="l" t="t" r="r" b="b"/>
            <a:pathLst>
              <a:path w="254000" h="254000">
                <a:moveTo>
                  <a:pt x="66377" y="18008"/>
                </a:moveTo>
                <a:cubicBezTo>
                  <a:pt x="71785" y="21779"/>
                  <a:pt x="73075" y="29220"/>
                  <a:pt x="69304" y="34578"/>
                </a:cubicBezTo>
                <a:lnTo>
                  <a:pt x="41523" y="74265"/>
                </a:lnTo>
                <a:cubicBezTo>
                  <a:pt x="39489" y="77143"/>
                  <a:pt x="36314" y="78978"/>
                  <a:pt x="32792" y="79276"/>
                </a:cubicBezTo>
                <a:cubicBezTo>
                  <a:pt x="29270" y="79573"/>
                  <a:pt x="25797" y="78383"/>
                  <a:pt x="23316" y="75902"/>
                </a:cubicBezTo>
                <a:lnTo>
                  <a:pt x="3473" y="56059"/>
                </a:lnTo>
                <a:cubicBezTo>
                  <a:pt x="-1141" y="51395"/>
                  <a:pt x="-1141" y="43855"/>
                  <a:pt x="3473" y="39191"/>
                </a:cubicBezTo>
                <a:cubicBezTo>
                  <a:pt x="8086" y="34528"/>
                  <a:pt x="15677" y="34578"/>
                  <a:pt x="20340" y="39191"/>
                </a:cubicBezTo>
                <a:lnTo>
                  <a:pt x="30163" y="49014"/>
                </a:lnTo>
                <a:lnTo>
                  <a:pt x="49808" y="20935"/>
                </a:lnTo>
                <a:cubicBezTo>
                  <a:pt x="53578" y="15528"/>
                  <a:pt x="61020" y="14238"/>
                  <a:pt x="66377" y="18008"/>
                </a:cubicBezTo>
                <a:close/>
                <a:moveTo>
                  <a:pt x="66377" y="97383"/>
                </a:moveTo>
                <a:cubicBezTo>
                  <a:pt x="71785" y="101154"/>
                  <a:pt x="73075" y="108595"/>
                  <a:pt x="69304" y="113953"/>
                </a:cubicBezTo>
                <a:lnTo>
                  <a:pt x="41523" y="153640"/>
                </a:lnTo>
                <a:cubicBezTo>
                  <a:pt x="39489" y="156518"/>
                  <a:pt x="36314" y="158353"/>
                  <a:pt x="32792" y="158651"/>
                </a:cubicBezTo>
                <a:cubicBezTo>
                  <a:pt x="29270" y="158948"/>
                  <a:pt x="25797" y="157758"/>
                  <a:pt x="23316" y="155277"/>
                </a:cubicBezTo>
                <a:lnTo>
                  <a:pt x="3473" y="135434"/>
                </a:lnTo>
                <a:cubicBezTo>
                  <a:pt x="-1191" y="130770"/>
                  <a:pt x="-1191" y="123230"/>
                  <a:pt x="3473" y="118616"/>
                </a:cubicBezTo>
                <a:cubicBezTo>
                  <a:pt x="8136" y="114002"/>
                  <a:pt x="15677" y="113953"/>
                  <a:pt x="20290" y="118616"/>
                </a:cubicBezTo>
                <a:lnTo>
                  <a:pt x="30113" y="128439"/>
                </a:lnTo>
                <a:lnTo>
                  <a:pt x="49758" y="100360"/>
                </a:lnTo>
                <a:cubicBezTo>
                  <a:pt x="53529" y="94952"/>
                  <a:pt x="60970" y="93662"/>
                  <a:pt x="66328" y="97433"/>
                </a:cubicBezTo>
                <a:close/>
                <a:moveTo>
                  <a:pt x="111125" y="47625"/>
                </a:moveTo>
                <a:cubicBezTo>
                  <a:pt x="111125" y="38844"/>
                  <a:pt x="118219" y="31750"/>
                  <a:pt x="127000" y="31750"/>
                </a:cubicBezTo>
                <a:lnTo>
                  <a:pt x="238125" y="31750"/>
                </a:lnTo>
                <a:cubicBezTo>
                  <a:pt x="246906" y="31750"/>
                  <a:pt x="254000" y="38844"/>
                  <a:pt x="254000" y="47625"/>
                </a:cubicBezTo>
                <a:cubicBezTo>
                  <a:pt x="254000" y="56406"/>
                  <a:pt x="246906" y="63500"/>
                  <a:pt x="238125" y="63500"/>
                </a:cubicBezTo>
                <a:lnTo>
                  <a:pt x="127000" y="63500"/>
                </a:lnTo>
                <a:cubicBezTo>
                  <a:pt x="118219" y="63500"/>
                  <a:pt x="111125" y="56406"/>
                  <a:pt x="111125" y="47625"/>
                </a:cubicBezTo>
                <a:close/>
                <a:moveTo>
                  <a:pt x="111125" y="127000"/>
                </a:moveTo>
                <a:cubicBezTo>
                  <a:pt x="111125" y="118219"/>
                  <a:pt x="118219" y="111125"/>
                  <a:pt x="127000" y="111125"/>
                </a:cubicBezTo>
                <a:lnTo>
                  <a:pt x="238125" y="111125"/>
                </a:lnTo>
                <a:cubicBezTo>
                  <a:pt x="246906" y="111125"/>
                  <a:pt x="254000" y="118219"/>
                  <a:pt x="254000" y="127000"/>
                </a:cubicBezTo>
                <a:cubicBezTo>
                  <a:pt x="254000" y="135781"/>
                  <a:pt x="246906" y="142875"/>
                  <a:pt x="238125" y="142875"/>
                </a:cubicBezTo>
                <a:lnTo>
                  <a:pt x="127000" y="142875"/>
                </a:lnTo>
                <a:cubicBezTo>
                  <a:pt x="118219" y="142875"/>
                  <a:pt x="111125" y="135781"/>
                  <a:pt x="111125" y="127000"/>
                </a:cubicBezTo>
                <a:close/>
                <a:moveTo>
                  <a:pt x="79375" y="206375"/>
                </a:moveTo>
                <a:cubicBezTo>
                  <a:pt x="79375" y="197594"/>
                  <a:pt x="86469" y="190500"/>
                  <a:pt x="95250" y="190500"/>
                </a:cubicBezTo>
                <a:lnTo>
                  <a:pt x="238125" y="190500"/>
                </a:lnTo>
                <a:cubicBezTo>
                  <a:pt x="246906" y="190500"/>
                  <a:pt x="254000" y="197594"/>
                  <a:pt x="254000" y="206375"/>
                </a:cubicBezTo>
                <a:cubicBezTo>
                  <a:pt x="254000" y="215156"/>
                  <a:pt x="246906" y="222250"/>
                  <a:pt x="238125" y="222250"/>
                </a:cubicBezTo>
                <a:lnTo>
                  <a:pt x="95250" y="222250"/>
                </a:lnTo>
                <a:cubicBezTo>
                  <a:pt x="86469" y="222250"/>
                  <a:pt x="79375" y="215156"/>
                  <a:pt x="79375" y="206375"/>
                </a:cubicBezTo>
                <a:close/>
                <a:moveTo>
                  <a:pt x="31750" y="186531"/>
                </a:moveTo>
                <a:cubicBezTo>
                  <a:pt x="42702" y="186531"/>
                  <a:pt x="51594" y="195423"/>
                  <a:pt x="51594" y="206375"/>
                </a:cubicBezTo>
                <a:cubicBezTo>
                  <a:pt x="51594" y="217327"/>
                  <a:pt x="42702" y="226219"/>
                  <a:pt x="31750" y="226219"/>
                </a:cubicBezTo>
                <a:cubicBezTo>
                  <a:pt x="20798" y="226219"/>
                  <a:pt x="11906" y="217327"/>
                  <a:pt x="11906" y="206375"/>
                </a:cubicBezTo>
                <a:cubicBezTo>
                  <a:pt x="11906" y="195423"/>
                  <a:pt x="20798" y="186531"/>
                  <a:pt x="31750" y="186531"/>
                </a:cubicBezTo>
                <a:close/>
              </a:path>
            </a:pathLst>
          </a:custGeom>
          <a:solidFill>
            <a:srgbClr val="C5A575"/>
          </a:solidFill>
          <a:ln/>
        </p:spPr>
      </p:sp>
      <p:sp>
        <p:nvSpPr>
          <p:cNvPr id="39" name="Text 37"/>
          <p:cNvSpPr/>
          <p:nvPr/>
        </p:nvSpPr>
        <p:spPr>
          <a:xfrm>
            <a:off x="987576" y="6893378"/>
            <a:ext cx="14719300" cy="355600"/>
          </a:xfrm>
          <a:prstGeom prst="rect">
            <a:avLst/>
          </a:prstGeom>
          <a:noFill/>
          <a:ln/>
        </p:spPr>
        <p:txBody>
          <a:bodyPr wrap="square" lIns="0" tIns="0" rIns="0" bIns="0" rtlCol="0" anchor="ctr"/>
          <a:lstStyle/>
          <a:p>
            <a:pPr>
              <a:lnSpc>
                <a:spcPct val="120000"/>
              </a:lnSpc>
            </a:pPr>
            <a:r>
              <a:rPr lang="en-US" sz="2000" b="1" dirty="0">
                <a:solidFill>
                  <a:srgbClr val="E8E9EB"/>
                </a:solidFill>
                <a:latin typeface="Oranienbaum" pitchFamily="34" charset="0"/>
                <a:ea typeface="Oranienbaum" pitchFamily="34" charset="-122"/>
                <a:cs typeface="Oranienbaum" pitchFamily="34" charset="-120"/>
              </a:rPr>
              <a:t>Responsabilités du Royaume Retail</a:t>
            </a:r>
            <a:endParaRPr lang="en-US" sz="1600" dirty="0"/>
          </a:p>
        </p:txBody>
      </p:sp>
      <p:sp>
        <p:nvSpPr>
          <p:cNvPr id="40" name="Shape 38"/>
          <p:cNvSpPr/>
          <p:nvPr/>
        </p:nvSpPr>
        <p:spPr>
          <a:xfrm>
            <a:off x="670076" y="7401378"/>
            <a:ext cx="3619500" cy="1676400"/>
          </a:xfrm>
          <a:custGeom>
            <a:avLst/>
            <a:gdLst/>
            <a:ahLst/>
            <a:cxnLst/>
            <a:rect l="l" t="t" r="r" b="b"/>
            <a:pathLst>
              <a:path w="3619500" h="1676400">
                <a:moveTo>
                  <a:pt x="50795" y="0"/>
                </a:moveTo>
                <a:lnTo>
                  <a:pt x="3568705" y="0"/>
                </a:lnTo>
                <a:cubicBezTo>
                  <a:pt x="3596758" y="0"/>
                  <a:pt x="3619500" y="22742"/>
                  <a:pt x="3619500" y="50795"/>
                </a:cubicBezTo>
                <a:lnTo>
                  <a:pt x="3619500" y="1625605"/>
                </a:lnTo>
                <a:cubicBezTo>
                  <a:pt x="3619500" y="1653658"/>
                  <a:pt x="3596758" y="1676400"/>
                  <a:pt x="3568705" y="1676400"/>
                </a:cubicBezTo>
                <a:lnTo>
                  <a:pt x="50795" y="1676400"/>
                </a:lnTo>
                <a:cubicBezTo>
                  <a:pt x="22742" y="1676400"/>
                  <a:pt x="0" y="1653658"/>
                  <a:pt x="0" y="1625605"/>
                </a:cubicBezTo>
                <a:lnTo>
                  <a:pt x="0" y="50795"/>
                </a:lnTo>
                <a:cubicBezTo>
                  <a:pt x="0" y="22760"/>
                  <a:pt x="22760" y="0"/>
                  <a:pt x="50795" y="0"/>
                </a:cubicBezTo>
                <a:close/>
              </a:path>
            </a:pathLst>
          </a:custGeom>
          <a:solidFill>
            <a:srgbClr val="1A1D24">
              <a:alpha val="50196"/>
            </a:srgbClr>
          </a:solidFill>
          <a:ln/>
        </p:spPr>
      </p:sp>
      <p:sp>
        <p:nvSpPr>
          <p:cNvPr id="41" name="Shape 39"/>
          <p:cNvSpPr/>
          <p:nvPr/>
        </p:nvSpPr>
        <p:spPr>
          <a:xfrm>
            <a:off x="2286907" y="7553778"/>
            <a:ext cx="381000" cy="304800"/>
          </a:xfrm>
          <a:custGeom>
            <a:avLst/>
            <a:gdLst/>
            <a:ahLst/>
            <a:cxnLst/>
            <a:rect l="l" t="t" r="r" b="b"/>
            <a:pathLst>
              <a:path w="381000" h="304800">
                <a:moveTo>
                  <a:pt x="190500" y="9525"/>
                </a:moveTo>
                <a:cubicBezTo>
                  <a:pt x="224670" y="9525"/>
                  <a:pt x="252413" y="37267"/>
                  <a:pt x="252413" y="71438"/>
                </a:cubicBezTo>
                <a:cubicBezTo>
                  <a:pt x="252413" y="105608"/>
                  <a:pt x="224670" y="133350"/>
                  <a:pt x="190500" y="133350"/>
                </a:cubicBezTo>
                <a:cubicBezTo>
                  <a:pt x="156330" y="133350"/>
                  <a:pt x="128588" y="105608"/>
                  <a:pt x="128588" y="71438"/>
                </a:cubicBezTo>
                <a:cubicBezTo>
                  <a:pt x="128588" y="37267"/>
                  <a:pt x="156330" y="9525"/>
                  <a:pt x="190500" y="9525"/>
                </a:cubicBezTo>
                <a:close/>
                <a:moveTo>
                  <a:pt x="57150" y="52388"/>
                </a:moveTo>
                <a:cubicBezTo>
                  <a:pt x="80806" y="52388"/>
                  <a:pt x="100013" y="71594"/>
                  <a:pt x="100013" y="95250"/>
                </a:cubicBezTo>
                <a:cubicBezTo>
                  <a:pt x="100013" y="118906"/>
                  <a:pt x="80806" y="138113"/>
                  <a:pt x="57150" y="138113"/>
                </a:cubicBezTo>
                <a:cubicBezTo>
                  <a:pt x="33494" y="138113"/>
                  <a:pt x="14288" y="118906"/>
                  <a:pt x="14288" y="95250"/>
                </a:cubicBezTo>
                <a:cubicBezTo>
                  <a:pt x="14288" y="71594"/>
                  <a:pt x="33494" y="52388"/>
                  <a:pt x="57150" y="52388"/>
                </a:cubicBezTo>
                <a:close/>
                <a:moveTo>
                  <a:pt x="0" y="247650"/>
                </a:moveTo>
                <a:cubicBezTo>
                  <a:pt x="0" y="205561"/>
                  <a:pt x="34111" y="171450"/>
                  <a:pt x="76200" y="171450"/>
                </a:cubicBezTo>
                <a:cubicBezTo>
                  <a:pt x="83820" y="171450"/>
                  <a:pt x="91202" y="172581"/>
                  <a:pt x="98167" y="174665"/>
                </a:cubicBezTo>
                <a:cubicBezTo>
                  <a:pt x="78581" y="196572"/>
                  <a:pt x="66675" y="225504"/>
                  <a:pt x="66675" y="257175"/>
                </a:cubicBezTo>
                <a:lnTo>
                  <a:pt x="66675" y="266700"/>
                </a:lnTo>
                <a:cubicBezTo>
                  <a:pt x="66675" y="273487"/>
                  <a:pt x="68104" y="279916"/>
                  <a:pt x="70664" y="285750"/>
                </a:cubicBezTo>
                <a:lnTo>
                  <a:pt x="19050" y="285750"/>
                </a:lnTo>
                <a:cubicBezTo>
                  <a:pt x="8513" y="285750"/>
                  <a:pt x="0" y="277237"/>
                  <a:pt x="0" y="266700"/>
                </a:cubicBezTo>
                <a:lnTo>
                  <a:pt x="0" y="247650"/>
                </a:lnTo>
                <a:close/>
                <a:moveTo>
                  <a:pt x="310336" y="285750"/>
                </a:moveTo>
                <a:cubicBezTo>
                  <a:pt x="312896" y="279916"/>
                  <a:pt x="314325" y="273487"/>
                  <a:pt x="314325" y="266700"/>
                </a:cubicBezTo>
                <a:lnTo>
                  <a:pt x="314325" y="257175"/>
                </a:lnTo>
                <a:cubicBezTo>
                  <a:pt x="314325" y="225504"/>
                  <a:pt x="302419" y="196572"/>
                  <a:pt x="282833" y="174665"/>
                </a:cubicBezTo>
                <a:cubicBezTo>
                  <a:pt x="289798" y="172581"/>
                  <a:pt x="297180" y="171450"/>
                  <a:pt x="304800" y="171450"/>
                </a:cubicBezTo>
                <a:cubicBezTo>
                  <a:pt x="346889" y="171450"/>
                  <a:pt x="381000" y="205561"/>
                  <a:pt x="381000" y="247650"/>
                </a:cubicBezTo>
                <a:lnTo>
                  <a:pt x="381000" y="266700"/>
                </a:lnTo>
                <a:cubicBezTo>
                  <a:pt x="381000" y="277237"/>
                  <a:pt x="372487" y="285750"/>
                  <a:pt x="361950" y="285750"/>
                </a:cubicBezTo>
                <a:lnTo>
                  <a:pt x="310336" y="285750"/>
                </a:lnTo>
                <a:close/>
                <a:moveTo>
                  <a:pt x="280987" y="95250"/>
                </a:moveTo>
                <a:cubicBezTo>
                  <a:pt x="280987" y="71594"/>
                  <a:pt x="300194" y="52388"/>
                  <a:pt x="323850" y="52388"/>
                </a:cubicBezTo>
                <a:cubicBezTo>
                  <a:pt x="347506" y="52388"/>
                  <a:pt x="366712" y="71594"/>
                  <a:pt x="366712" y="95250"/>
                </a:cubicBezTo>
                <a:cubicBezTo>
                  <a:pt x="366712" y="118906"/>
                  <a:pt x="347506" y="138113"/>
                  <a:pt x="323850" y="138113"/>
                </a:cubicBezTo>
                <a:cubicBezTo>
                  <a:pt x="300194" y="138113"/>
                  <a:pt x="280987" y="118906"/>
                  <a:pt x="280987" y="95250"/>
                </a:cubicBezTo>
                <a:close/>
                <a:moveTo>
                  <a:pt x="95250" y="257175"/>
                </a:moveTo>
                <a:cubicBezTo>
                  <a:pt x="95250" y="204549"/>
                  <a:pt x="137874" y="161925"/>
                  <a:pt x="190500" y="161925"/>
                </a:cubicBezTo>
                <a:cubicBezTo>
                  <a:pt x="243126" y="161925"/>
                  <a:pt x="285750" y="204549"/>
                  <a:pt x="285750" y="257175"/>
                </a:cubicBezTo>
                <a:lnTo>
                  <a:pt x="285750" y="266700"/>
                </a:lnTo>
                <a:cubicBezTo>
                  <a:pt x="285750" y="277237"/>
                  <a:pt x="277237" y="285750"/>
                  <a:pt x="266700" y="285750"/>
                </a:cubicBezTo>
                <a:lnTo>
                  <a:pt x="114300" y="285750"/>
                </a:lnTo>
                <a:cubicBezTo>
                  <a:pt x="103763" y="285750"/>
                  <a:pt x="95250" y="277237"/>
                  <a:pt x="95250" y="266700"/>
                </a:cubicBezTo>
                <a:lnTo>
                  <a:pt x="95250" y="257175"/>
                </a:lnTo>
                <a:close/>
              </a:path>
            </a:pathLst>
          </a:custGeom>
          <a:solidFill>
            <a:srgbClr val="C5A575"/>
          </a:solidFill>
          <a:ln/>
        </p:spPr>
      </p:sp>
      <p:sp>
        <p:nvSpPr>
          <p:cNvPr id="42" name="Text 40"/>
          <p:cNvSpPr/>
          <p:nvPr/>
        </p:nvSpPr>
        <p:spPr>
          <a:xfrm>
            <a:off x="771676" y="7960178"/>
            <a:ext cx="34163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Relation Client</a:t>
            </a:r>
            <a:endParaRPr lang="en-US" sz="1600" dirty="0"/>
          </a:p>
        </p:txBody>
      </p:sp>
      <p:sp>
        <p:nvSpPr>
          <p:cNvPr id="43" name="Text 41"/>
          <p:cNvSpPr/>
          <p:nvPr/>
        </p:nvSpPr>
        <p:spPr>
          <a:xfrm>
            <a:off x="771676" y="8315778"/>
            <a:ext cx="3416300" cy="6096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Gestion de la relation et du portefeuille</a:t>
            </a:r>
            <a:endParaRPr lang="en-US" sz="1600" dirty="0"/>
          </a:p>
        </p:txBody>
      </p:sp>
      <p:sp>
        <p:nvSpPr>
          <p:cNvPr id="44" name="Shape 42"/>
          <p:cNvSpPr/>
          <p:nvPr/>
        </p:nvSpPr>
        <p:spPr>
          <a:xfrm>
            <a:off x="4437138" y="7401378"/>
            <a:ext cx="3619500" cy="1676400"/>
          </a:xfrm>
          <a:custGeom>
            <a:avLst/>
            <a:gdLst/>
            <a:ahLst/>
            <a:cxnLst/>
            <a:rect l="l" t="t" r="r" b="b"/>
            <a:pathLst>
              <a:path w="3619500" h="1676400">
                <a:moveTo>
                  <a:pt x="50795" y="0"/>
                </a:moveTo>
                <a:lnTo>
                  <a:pt x="3568705" y="0"/>
                </a:lnTo>
                <a:cubicBezTo>
                  <a:pt x="3596758" y="0"/>
                  <a:pt x="3619500" y="22742"/>
                  <a:pt x="3619500" y="50795"/>
                </a:cubicBezTo>
                <a:lnTo>
                  <a:pt x="3619500" y="1625605"/>
                </a:lnTo>
                <a:cubicBezTo>
                  <a:pt x="3619500" y="1653658"/>
                  <a:pt x="3596758" y="1676400"/>
                  <a:pt x="3568705" y="1676400"/>
                </a:cubicBezTo>
                <a:lnTo>
                  <a:pt x="50795" y="1676400"/>
                </a:lnTo>
                <a:cubicBezTo>
                  <a:pt x="22742" y="1676400"/>
                  <a:pt x="0" y="1653658"/>
                  <a:pt x="0" y="1625605"/>
                </a:cubicBezTo>
                <a:lnTo>
                  <a:pt x="0" y="50795"/>
                </a:lnTo>
                <a:cubicBezTo>
                  <a:pt x="0" y="22760"/>
                  <a:pt x="22760" y="0"/>
                  <a:pt x="50795" y="0"/>
                </a:cubicBezTo>
                <a:close/>
              </a:path>
            </a:pathLst>
          </a:custGeom>
          <a:solidFill>
            <a:srgbClr val="1A1D24">
              <a:alpha val="50196"/>
            </a:srgbClr>
          </a:solidFill>
          <a:ln/>
        </p:spPr>
      </p:sp>
      <p:sp>
        <p:nvSpPr>
          <p:cNvPr id="45" name="Shape 43"/>
          <p:cNvSpPr/>
          <p:nvPr/>
        </p:nvSpPr>
        <p:spPr>
          <a:xfrm>
            <a:off x="6111119" y="7553778"/>
            <a:ext cx="266700" cy="304800"/>
          </a:xfrm>
          <a:custGeom>
            <a:avLst/>
            <a:gdLst/>
            <a:ahLst/>
            <a:cxnLst/>
            <a:rect l="l" t="t" r="r" b="b"/>
            <a:pathLst>
              <a:path w="266700" h="304800">
                <a:moveTo>
                  <a:pt x="228600" y="304800"/>
                </a:moveTo>
                <a:lnTo>
                  <a:pt x="57150" y="304800"/>
                </a:lnTo>
                <a:cubicBezTo>
                  <a:pt x="25598" y="304800"/>
                  <a:pt x="0" y="279202"/>
                  <a:pt x="0" y="247650"/>
                </a:cubicBezTo>
                <a:lnTo>
                  <a:pt x="0" y="57150"/>
                </a:lnTo>
                <a:cubicBezTo>
                  <a:pt x="0" y="25598"/>
                  <a:pt x="25598" y="0"/>
                  <a:pt x="57150" y="0"/>
                </a:cubicBezTo>
                <a:lnTo>
                  <a:pt x="238125" y="0"/>
                </a:lnTo>
                <a:cubicBezTo>
                  <a:pt x="253901" y="0"/>
                  <a:pt x="266700" y="12799"/>
                  <a:pt x="266700" y="28575"/>
                </a:cubicBezTo>
                <a:lnTo>
                  <a:pt x="266700" y="200025"/>
                </a:lnTo>
                <a:cubicBezTo>
                  <a:pt x="266700" y="212467"/>
                  <a:pt x="258723" y="223064"/>
                  <a:pt x="247650" y="226993"/>
                </a:cubicBezTo>
                <a:lnTo>
                  <a:pt x="247650" y="266700"/>
                </a:lnTo>
                <a:cubicBezTo>
                  <a:pt x="258187" y="266700"/>
                  <a:pt x="266700" y="275213"/>
                  <a:pt x="266700" y="285750"/>
                </a:cubicBezTo>
                <a:cubicBezTo>
                  <a:pt x="266700" y="296287"/>
                  <a:pt x="258187" y="304800"/>
                  <a:pt x="247650" y="304800"/>
                </a:cubicBezTo>
                <a:lnTo>
                  <a:pt x="228600" y="304800"/>
                </a:lnTo>
                <a:close/>
                <a:moveTo>
                  <a:pt x="57150" y="228600"/>
                </a:moveTo>
                <a:cubicBezTo>
                  <a:pt x="46613" y="228600"/>
                  <a:pt x="38100" y="237113"/>
                  <a:pt x="38100" y="247650"/>
                </a:cubicBezTo>
                <a:cubicBezTo>
                  <a:pt x="38100" y="258187"/>
                  <a:pt x="46613" y="266700"/>
                  <a:pt x="57150" y="266700"/>
                </a:cubicBezTo>
                <a:lnTo>
                  <a:pt x="209550" y="266700"/>
                </a:lnTo>
                <a:lnTo>
                  <a:pt x="209550" y="228600"/>
                </a:lnTo>
                <a:lnTo>
                  <a:pt x="57150" y="228600"/>
                </a:lnTo>
                <a:close/>
                <a:moveTo>
                  <a:pt x="76200" y="90488"/>
                </a:moveTo>
                <a:cubicBezTo>
                  <a:pt x="76200" y="98405"/>
                  <a:pt x="82570" y="104775"/>
                  <a:pt x="90488" y="104775"/>
                </a:cubicBezTo>
                <a:lnTo>
                  <a:pt x="195263" y="104775"/>
                </a:lnTo>
                <a:cubicBezTo>
                  <a:pt x="203180" y="104775"/>
                  <a:pt x="209550" y="98405"/>
                  <a:pt x="209550" y="90488"/>
                </a:cubicBezTo>
                <a:cubicBezTo>
                  <a:pt x="209550" y="82570"/>
                  <a:pt x="203180" y="76200"/>
                  <a:pt x="195263" y="76200"/>
                </a:cubicBezTo>
                <a:lnTo>
                  <a:pt x="90488" y="76200"/>
                </a:lnTo>
                <a:cubicBezTo>
                  <a:pt x="82570" y="76200"/>
                  <a:pt x="76200" y="82570"/>
                  <a:pt x="76200" y="90488"/>
                </a:cubicBezTo>
                <a:close/>
                <a:moveTo>
                  <a:pt x="90488" y="133350"/>
                </a:moveTo>
                <a:cubicBezTo>
                  <a:pt x="82570" y="133350"/>
                  <a:pt x="76200" y="139720"/>
                  <a:pt x="76200" y="147638"/>
                </a:cubicBezTo>
                <a:cubicBezTo>
                  <a:pt x="76200" y="155555"/>
                  <a:pt x="82570" y="161925"/>
                  <a:pt x="90488" y="161925"/>
                </a:cubicBezTo>
                <a:lnTo>
                  <a:pt x="195263" y="161925"/>
                </a:lnTo>
                <a:cubicBezTo>
                  <a:pt x="203180" y="161925"/>
                  <a:pt x="209550" y="155555"/>
                  <a:pt x="209550" y="147638"/>
                </a:cubicBezTo>
                <a:cubicBezTo>
                  <a:pt x="209550" y="139720"/>
                  <a:pt x="203180" y="133350"/>
                  <a:pt x="195263" y="133350"/>
                </a:cubicBezTo>
                <a:lnTo>
                  <a:pt x="90488" y="133350"/>
                </a:lnTo>
                <a:close/>
              </a:path>
            </a:pathLst>
          </a:custGeom>
          <a:solidFill>
            <a:srgbClr val="C5A575"/>
          </a:solidFill>
          <a:ln/>
        </p:spPr>
      </p:sp>
      <p:sp>
        <p:nvSpPr>
          <p:cNvPr id="46" name="Text 44"/>
          <p:cNvSpPr/>
          <p:nvPr/>
        </p:nvSpPr>
        <p:spPr>
          <a:xfrm>
            <a:off x="4538738" y="7960178"/>
            <a:ext cx="34163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Tenue de Compte</a:t>
            </a:r>
            <a:endParaRPr lang="en-US" sz="1600" dirty="0"/>
          </a:p>
        </p:txBody>
      </p:sp>
      <p:sp>
        <p:nvSpPr>
          <p:cNvPr id="47" name="Text 45"/>
          <p:cNvSpPr/>
          <p:nvPr/>
        </p:nvSpPr>
        <p:spPr>
          <a:xfrm>
            <a:off x="4538738" y="8315778"/>
            <a:ext cx="3416300" cy="6096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Ledger et historique des transactions</a:t>
            </a:r>
            <a:endParaRPr lang="en-US" sz="1600" dirty="0"/>
          </a:p>
        </p:txBody>
      </p:sp>
      <p:sp>
        <p:nvSpPr>
          <p:cNvPr id="48" name="Shape 46"/>
          <p:cNvSpPr/>
          <p:nvPr/>
        </p:nvSpPr>
        <p:spPr>
          <a:xfrm>
            <a:off x="8204200" y="7401378"/>
            <a:ext cx="3619500" cy="1676400"/>
          </a:xfrm>
          <a:custGeom>
            <a:avLst/>
            <a:gdLst/>
            <a:ahLst/>
            <a:cxnLst/>
            <a:rect l="l" t="t" r="r" b="b"/>
            <a:pathLst>
              <a:path w="3619500" h="1676400">
                <a:moveTo>
                  <a:pt x="50795" y="0"/>
                </a:moveTo>
                <a:lnTo>
                  <a:pt x="3568705" y="0"/>
                </a:lnTo>
                <a:cubicBezTo>
                  <a:pt x="3596758" y="0"/>
                  <a:pt x="3619500" y="22742"/>
                  <a:pt x="3619500" y="50795"/>
                </a:cubicBezTo>
                <a:lnTo>
                  <a:pt x="3619500" y="1625605"/>
                </a:lnTo>
                <a:cubicBezTo>
                  <a:pt x="3619500" y="1653658"/>
                  <a:pt x="3596758" y="1676400"/>
                  <a:pt x="3568705" y="1676400"/>
                </a:cubicBezTo>
                <a:lnTo>
                  <a:pt x="50795" y="1676400"/>
                </a:lnTo>
                <a:cubicBezTo>
                  <a:pt x="22742" y="1676400"/>
                  <a:pt x="0" y="1653658"/>
                  <a:pt x="0" y="1625605"/>
                </a:cubicBezTo>
                <a:lnTo>
                  <a:pt x="0" y="50795"/>
                </a:lnTo>
                <a:cubicBezTo>
                  <a:pt x="0" y="22760"/>
                  <a:pt x="22760" y="0"/>
                  <a:pt x="50795" y="0"/>
                </a:cubicBezTo>
                <a:close/>
              </a:path>
            </a:pathLst>
          </a:custGeom>
          <a:solidFill>
            <a:srgbClr val="1A1D24">
              <a:alpha val="50196"/>
            </a:srgbClr>
          </a:solidFill>
          <a:ln/>
        </p:spPr>
      </p:sp>
      <p:sp>
        <p:nvSpPr>
          <p:cNvPr id="49" name="Shape 47"/>
          <p:cNvSpPr/>
          <p:nvPr/>
        </p:nvSpPr>
        <p:spPr>
          <a:xfrm>
            <a:off x="9821031" y="7553778"/>
            <a:ext cx="381000" cy="304800"/>
          </a:xfrm>
          <a:custGeom>
            <a:avLst/>
            <a:gdLst/>
            <a:ahLst/>
            <a:cxnLst/>
            <a:rect l="l" t="t" r="r" b="b"/>
            <a:pathLst>
              <a:path w="381000" h="304800">
                <a:moveTo>
                  <a:pt x="70366" y="37148"/>
                </a:moveTo>
                <a:cubicBezTo>
                  <a:pt x="60424" y="33814"/>
                  <a:pt x="55007" y="22979"/>
                  <a:pt x="58341" y="13037"/>
                </a:cubicBezTo>
                <a:cubicBezTo>
                  <a:pt x="61674" y="3096"/>
                  <a:pt x="72450" y="-2322"/>
                  <a:pt x="82451" y="953"/>
                </a:cubicBezTo>
                <a:lnTo>
                  <a:pt x="149721" y="23396"/>
                </a:lnTo>
                <a:cubicBezTo>
                  <a:pt x="157996" y="9406"/>
                  <a:pt x="173295" y="0"/>
                  <a:pt x="190738" y="0"/>
                </a:cubicBezTo>
                <a:cubicBezTo>
                  <a:pt x="217051" y="0"/>
                  <a:pt x="238363" y="21312"/>
                  <a:pt x="238363" y="47625"/>
                </a:cubicBezTo>
                <a:cubicBezTo>
                  <a:pt x="238363" y="49411"/>
                  <a:pt x="238244" y="51137"/>
                  <a:pt x="238065" y="52864"/>
                </a:cubicBezTo>
                <a:lnTo>
                  <a:pt x="311051" y="77212"/>
                </a:lnTo>
                <a:cubicBezTo>
                  <a:pt x="321052" y="80546"/>
                  <a:pt x="326410" y="91321"/>
                  <a:pt x="323076" y="101322"/>
                </a:cubicBezTo>
                <a:cubicBezTo>
                  <a:pt x="319742" y="111323"/>
                  <a:pt x="308967" y="116681"/>
                  <a:pt x="298966" y="113347"/>
                </a:cubicBezTo>
                <a:lnTo>
                  <a:pt x="218301" y="86439"/>
                </a:lnTo>
                <a:cubicBezTo>
                  <a:pt x="215622" y="88344"/>
                  <a:pt x="212765" y="89952"/>
                  <a:pt x="209729" y="91321"/>
                </a:cubicBezTo>
                <a:lnTo>
                  <a:pt x="209729" y="285810"/>
                </a:lnTo>
                <a:cubicBezTo>
                  <a:pt x="209729" y="296347"/>
                  <a:pt x="201216" y="304860"/>
                  <a:pt x="190679" y="304860"/>
                </a:cubicBezTo>
                <a:lnTo>
                  <a:pt x="76379" y="304860"/>
                </a:lnTo>
                <a:cubicBezTo>
                  <a:pt x="65842" y="304860"/>
                  <a:pt x="57329" y="296347"/>
                  <a:pt x="57329" y="285810"/>
                </a:cubicBezTo>
                <a:cubicBezTo>
                  <a:pt x="57329" y="275272"/>
                  <a:pt x="65842" y="266760"/>
                  <a:pt x="76379" y="266760"/>
                </a:cubicBezTo>
                <a:lnTo>
                  <a:pt x="171629" y="266760"/>
                </a:lnTo>
                <a:lnTo>
                  <a:pt x="171629" y="91321"/>
                </a:lnTo>
                <a:cubicBezTo>
                  <a:pt x="159127" y="85844"/>
                  <a:pt x="149483" y="75247"/>
                  <a:pt x="145316" y="62151"/>
                </a:cubicBezTo>
                <a:lnTo>
                  <a:pt x="70366" y="37147"/>
                </a:lnTo>
                <a:close/>
                <a:moveTo>
                  <a:pt x="119539" y="171450"/>
                </a:moveTo>
                <a:lnTo>
                  <a:pt x="76379" y="97512"/>
                </a:lnTo>
                <a:lnTo>
                  <a:pt x="33278" y="171450"/>
                </a:lnTo>
                <a:lnTo>
                  <a:pt x="119539" y="171450"/>
                </a:lnTo>
                <a:close/>
                <a:moveTo>
                  <a:pt x="76438" y="228600"/>
                </a:moveTo>
                <a:cubicBezTo>
                  <a:pt x="38993" y="228600"/>
                  <a:pt x="7858" y="208359"/>
                  <a:pt x="1429" y="181630"/>
                </a:cubicBezTo>
                <a:cubicBezTo>
                  <a:pt x="-119" y="175081"/>
                  <a:pt x="2024" y="168354"/>
                  <a:pt x="5417" y="162520"/>
                </a:cubicBezTo>
                <a:lnTo>
                  <a:pt x="62091" y="65365"/>
                </a:lnTo>
                <a:cubicBezTo>
                  <a:pt x="65068" y="60246"/>
                  <a:pt x="70545" y="57150"/>
                  <a:pt x="76438" y="57150"/>
                </a:cubicBezTo>
                <a:cubicBezTo>
                  <a:pt x="82332" y="57150"/>
                  <a:pt x="87809" y="60305"/>
                  <a:pt x="90785" y="65365"/>
                </a:cubicBezTo>
                <a:lnTo>
                  <a:pt x="147459" y="162520"/>
                </a:lnTo>
                <a:cubicBezTo>
                  <a:pt x="150852" y="168354"/>
                  <a:pt x="152995" y="175081"/>
                  <a:pt x="151448" y="181630"/>
                </a:cubicBezTo>
                <a:cubicBezTo>
                  <a:pt x="145018" y="208300"/>
                  <a:pt x="113883" y="228600"/>
                  <a:pt x="76438" y="228600"/>
                </a:cubicBezTo>
                <a:close/>
                <a:moveTo>
                  <a:pt x="304324" y="173712"/>
                </a:moveTo>
                <a:lnTo>
                  <a:pt x="261223" y="247650"/>
                </a:lnTo>
                <a:lnTo>
                  <a:pt x="347484" y="247650"/>
                </a:lnTo>
                <a:lnTo>
                  <a:pt x="304383" y="173712"/>
                </a:lnTo>
                <a:close/>
                <a:moveTo>
                  <a:pt x="379333" y="257830"/>
                </a:moveTo>
                <a:cubicBezTo>
                  <a:pt x="372904" y="284559"/>
                  <a:pt x="341769" y="304800"/>
                  <a:pt x="304324" y="304800"/>
                </a:cubicBezTo>
                <a:cubicBezTo>
                  <a:pt x="266879" y="304800"/>
                  <a:pt x="235744" y="284559"/>
                  <a:pt x="229314" y="257830"/>
                </a:cubicBezTo>
                <a:cubicBezTo>
                  <a:pt x="227767" y="251281"/>
                  <a:pt x="229910" y="244554"/>
                  <a:pt x="233303" y="238720"/>
                </a:cubicBezTo>
                <a:lnTo>
                  <a:pt x="289977" y="141565"/>
                </a:lnTo>
                <a:cubicBezTo>
                  <a:pt x="292953" y="136446"/>
                  <a:pt x="298430" y="133350"/>
                  <a:pt x="304324" y="133350"/>
                </a:cubicBezTo>
                <a:cubicBezTo>
                  <a:pt x="310217" y="133350"/>
                  <a:pt x="315694" y="136505"/>
                  <a:pt x="318671" y="141565"/>
                </a:cubicBezTo>
                <a:lnTo>
                  <a:pt x="375345" y="238720"/>
                </a:lnTo>
                <a:cubicBezTo>
                  <a:pt x="378738" y="244554"/>
                  <a:pt x="380881" y="251281"/>
                  <a:pt x="379333" y="257830"/>
                </a:cubicBezTo>
                <a:close/>
              </a:path>
            </a:pathLst>
          </a:custGeom>
          <a:solidFill>
            <a:srgbClr val="C5A575"/>
          </a:solidFill>
          <a:ln/>
        </p:spPr>
      </p:sp>
      <p:sp>
        <p:nvSpPr>
          <p:cNvPr id="50" name="Text 48"/>
          <p:cNvSpPr/>
          <p:nvPr/>
        </p:nvSpPr>
        <p:spPr>
          <a:xfrm>
            <a:off x="8305800" y="7960178"/>
            <a:ext cx="34163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Solde &amp; Autorisation</a:t>
            </a:r>
            <a:endParaRPr lang="en-US" sz="1600" dirty="0"/>
          </a:p>
        </p:txBody>
      </p:sp>
      <p:sp>
        <p:nvSpPr>
          <p:cNvPr id="51" name="Text 49"/>
          <p:cNvSpPr/>
          <p:nvPr/>
        </p:nvSpPr>
        <p:spPr>
          <a:xfrm>
            <a:off x="8305800" y="8315778"/>
            <a:ext cx="3416300" cy="6096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Calcul du solde et validation des opérations</a:t>
            </a:r>
            <a:endParaRPr lang="en-US" sz="1600" dirty="0"/>
          </a:p>
        </p:txBody>
      </p:sp>
      <p:sp>
        <p:nvSpPr>
          <p:cNvPr id="52" name="Shape 50"/>
          <p:cNvSpPr/>
          <p:nvPr/>
        </p:nvSpPr>
        <p:spPr>
          <a:xfrm>
            <a:off x="11971262" y="7401378"/>
            <a:ext cx="3619500" cy="1676400"/>
          </a:xfrm>
          <a:custGeom>
            <a:avLst/>
            <a:gdLst/>
            <a:ahLst/>
            <a:cxnLst/>
            <a:rect l="l" t="t" r="r" b="b"/>
            <a:pathLst>
              <a:path w="3619500" h="1676400">
                <a:moveTo>
                  <a:pt x="50795" y="0"/>
                </a:moveTo>
                <a:lnTo>
                  <a:pt x="3568705" y="0"/>
                </a:lnTo>
                <a:cubicBezTo>
                  <a:pt x="3596758" y="0"/>
                  <a:pt x="3619500" y="22742"/>
                  <a:pt x="3619500" y="50795"/>
                </a:cubicBezTo>
                <a:lnTo>
                  <a:pt x="3619500" y="1625605"/>
                </a:lnTo>
                <a:cubicBezTo>
                  <a:pt x="3619500" y="1653658"/>
                  <a:pt x="3596758" y="1676400"/>
                  <a:pt x="3568705" y="1676400"/>
                </a:cubicBezTo>
                <a:lnTo>
                  <a:pt x="50795" y="1676400"/>
                </a:lnTo>
                <a:cubicBezTo>
                  <a:pt x="22742" y="1676400"/>
                  <a:pt x="0" y="1653658"/>
                  <a:pt x="0" y="1625605"/>
                </a:cubicBezTo>
                <a:lnTo>
                  <a:pt x="0" y="50795"/>
                </a:lnTo>
                <a:cubicBezTo>
                  <a:pt x="0" y="22760"/>
                  <a:pt x="22760" y="0"/>
                  <a:pt x="50795" y="0"/>
                </a:cubicBezTo>
                <a:close/>
              </a:path>
            </a:pathLst>
          </a:custGeom>
          <a:solidFill>
            <a:srgbClr val="1A1D24">
              <a:alpha val="50196"/>
            </a:srgbClr>
          </a:solidFill>
          <a:ln/>
        </p:spPr>
      </p:sp>
      <p:sp>
        <p:nvSpPr>
          <p:cNvPr id="53" name="Shape 51"/>
          <p:cNvSpPr/>
          <p:nvPr/>
        </p:nvSpPr>
        <p:spPr>
          <a:xfrm>
            <a:off x="13626193" y="7553778"/>
            <a:ext cx="304800" cy="304800"/>
          </a:xfrm>
          <a:custGeom>
            <a:avLst/>
            <a:gdLst/>
            <a:ahLst/>
            <a:cxnLst/>
            <a:rect l="l" t="t" r="r" b="b"/>
            <a:pathLst>
              <a:path w="304800" h="304800">
                <a:moveTo>
                  <a:pt x="152400" y="0"/>
                </a:moveTo>
                <a:cubicBezTo>
                  <a:pt x="155138" y="0"/>
                  <a:pt x="157877" y="595"/>
                  <a:pt x="160377" y="1726"/>
                </a:cubicBezTo>
                <a:lnTo>
                  <a:pt x="272534" y="49292"/>
                </a:lnTo>
                <a:cubicBezTo>
                  <a:pt x="285631" y="54828"/>
                  <a:pt x="295394" y="67747"/>
                  <a:pt x="295335" y="83344"/>
                </a:cubicBezTo>
                <a:cubicBezTo>
                  <a:pt x="295037" y="142399"/>
                  <a:pt x="270748" y="250448"/>
                  <a:pt x="168176" y="299561"/>
                </a:cubicBezTo>
                <a:cubicBezTo>
                  <a:pt x="158234" y="304324"/>
                  <a:pt x="146685" y="304324"/>
                  <a:pt x="136743" y="299561"/>
                </a:cubicBezTo>
                <a:cubicBezTo>
                  <a:pt x="34111" y="250448"/>
                  <a:pt x="9882" y="142399"/>
                  <a:pt x="9585" y="83344"/>
                </a:cubicBezTo>
                <a:cubicBezTo>
                  <a:pt x="9525" y="67747"/>
                  <a:pt x="19288" y="54828"/>
                  <a:pt x="32385" y="49292"/>
                </a:cubicBezTo>
                <a:lnTo>
                  <a:pt x="144482" y="1726"/>
                </a:lnTo>
                <a:cubicBezTo>
                  <a:pt x="146983" y="595"/>
                  <a:pt x="149662" y="0"/>
                  <a:pt x="152400" y="0"/>
                </a:cubicBezTo>
                <a:close/>
                <a:moveTo>
                  <a:pt x="152400" y="39767"/>
                </a:moveTo>
                <a:lnTo>
                  <a:pt x="152400" y="264855"/>
                </a:lnTo>
                <a:cubicBezTo>
                  <a:pt x="234553" y="225088"/>
                  <a:pt x="256639" y="136981"/>
                  <a:pt x="257175" y="84237"/>
                </a:cubicBezTo>
                <a:lnTo>
                  <a:pt x="152400" y="39826"/>
                </a:lnTo>
                <a:lnTo>
                  <a:pt x="152400" y="39826"/>
                </a:lnTo>
                <a:close/>
              </a:path>
            </a:pathLst>
          </a:custGeom>
          <a:solidFill>
            <a:srgbClr val="C5A575"/>
          </a:solidFill>
          <a:ln/>
        </p:spPr>
      </p:sp>
      <p:sp>
        <p:nvSpPr>
          <p:cNvPr id="54" name="Text 52"/>
          <p:cNvSpPr/>
          <p:nvPr/>
        </p:nvSpPr>
        <p:spPr>
          <a:xfrm>
            <a:off x="12072862" y="7960178"/>
            <a:ext cx="3416300" cy="304800"/>
          </a:xfrm>
          <a:prstGeom prst="rect">
            <a:avLst/>
          </a:prstGeom>
          <a:noFill/>
          <a:ln/>
        </p:spPr>
        <p:txBody>
          <a:bodyPr wrap="square" lIns="0" tIns="0" rIns="0" bIns="0" rtlCol="0" anchor="ctr"/>
          <a:lstStyle/>
          <a:p>
            <a:pPr algn="ct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Conformité Locale</a:t>
            </a:r>
            <a:endParaRPr lang="en-US" sz="1600" dirty="0"/>
          </a:p>
        </p:txBody>
      </p:sp>
      <p:sp>
        <p:nvSpPr>
          <p:cNvPr id="55" name="Text 53"/>
          <p:cNvSpPr/>
          <p:nvPr/>
        </p:nvSpPr>
        <p:spPr>
          <a:xfrm>
            <a:off x="12072862" y="8315778"/>
            <a:ext cx="3416300" cy="304800"/>
          </a:xfrm>
          <a:prstGeom prst="rect">
            <a:avLst/>
          </a:prstGeom>
          <a:noFill/>
          <a:ln/>
        </p:spPr>
        <p:txBody>
          <a:bodyPr wrap="square" lIns="0" tIns="0" rIns="0" bIns="0" rtlCol="0" anchor="ctr"/>
          <a:lstStyle/>
          <a:p>
            <a:pPr algn="ct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Régulations et reporting nationaux</a:t>
            </a:r>
            <a:endParaRPr lang="en-US" sz="1600" dirty="0"/>
          </a:p>
        </p:txBody>
      </p:sp>
      <p:sp>
        <p:nvSpPr>
          <p:cNvPr id="56" name="Shape 54"/>
          <p:cNvSpPr/>
          <p:nvPr/>
        </p:nvSpPr>
        <p:spPr>
          <a:xfrm>
            <a:off x="512838" y="9447896"/>
            <a:ext cx="15224276" cy="924076"/>
          </a:xfrm>
          <a:custGeom>
            <a:avLst/>
            <a:gdLst/>
            <a:ahLst/>
            <a:cxnLst/>
            <a:rect l="l" t="t" r="r" b="b"/>
            <a:pathLst>
              <a:path w="15224276" h="924076">
                <a:moveTo>
                  <a:pt x="101602" y="0"/>
                </a:moveTo>
                <a:lnTo>
                  <a:pt x="15122674" y="0"/>
                </a:lnTo>
                <a:cubicBezTo>
                  <a:pt x="15178787" y="0"/>
                  <a:pt x="15224276" y="45489"/>
                  <a:pt x="15224276" y="101602"/>
                </a:cubicBezTo>
                <a:lnTo>
                  <a:pt x="15224276" y="822474"/>
                </a:lnTo>
                <a:cubicBezTo>
                  <a:pt x="15224276" y="878587"/>
                  <a:pt x="15178787" y="924076"/>
                  <a:pt x="15122674" y="924076"/>
                </a:cubicBezTo>
                <a:lnTo>
                  <a:pt x="101602" y="924076"/>
                </a:lnTo>
                <a:cubicBezTo>
                  <a:pt x="45489" y="924076"/>
                  <a:pt x="0" y="878587"/>
                  <a:pt x="0" y="822474"/>
                </a:cubicBezTo>
                <a:lnTo>
                  <a:pt x="0" y="101602"/>
                </a:lnTo>
                <a:cubicBezTo>
                  <a:pt x="0" y="45526"/>
                  <a:pt x="45526" y="0"/>
                  <a:pt x="101602" y="0"/>
                </a:cubicBezTo>
                <a:close/>
              </a:path>
            </a:pathLst>
          </a:custGeom>
          <a:solidFill>
            <a:srgbClr val="3A5A78">
              <a:alpha val="20000"/>
            </a:srgbClr>
          </a:solidFill>
          <a:ln w="9676">
            <a:solidFill>
              <a:srgbClr val="3A5A78">
                <a:alpha val="40000"/>
              </a:srgbClr>
            </a:solidFill>
            <a:prstDash val="solid"/>
          </a:ln>
        </p:spPr>
      </p:sp>
      <p:sp>
        <p:nvSpPr>
          <p:cNvPr id="57" name="Shape 55"/>
          <p:cNvSpPr/>
          <p:nvPr/>
        </p:nvSpPr>
        <p:spPr>
          <a:xfrm>
            <a:off x="676426" y="9757532"/>
            <a:ext cx="304800" cy="304800"/>
          </a:xfrm>
          <a:custGeom>
            <a:avLst/>
            <a:gdLst/>
            <a:ahLst/>
            <a:cxnLst/>
            <a:rect l="l" t="t" r="r" b="b"/>
            <a:pathLst>
              <a:path w="304800" h="304800">
                <a:moveTo>
                  <a:pt x="152400" y="0"/>
                </a:moveTo>
                <a:cubicBezTo>
                  <a:pt x="161151" y="0"/>
                  <a:pt x="169188" y="4822"/>
                  <a:pt x="173355" y="12502"/>
                </a:cubicBezTo>
                <a:lnTo>
                  <a:pt x="301943" y="250627"/>
                </a:lnTo>
                <a:cubicBezTo>
                  <a:pt x="305931" y="258008"/>
                  <a:pt x="305753" y="266938"/>
                  <a:pt x="301466" y="274141"/>
                </a:cubicBezTo>
                <a:cubicBezTo>
                  <a:pt x="297180" y="281345"/>
                  <a:pt x="289381" y="285750"/>
                  <a:pt x="280987" y="285750"/>
                </a:cubicBezTo>
                <a:lnTo>
                  <a:pt x="23813" y="285750"/>
                </a:lnTo>
                <a:cubicBezTo>
                  <a:pt x="15419" y="285750"/>
                  <a:pt x="7680" y="281345"/>
                  <a:pt x="3334" y="274141"/>
                </a:cubicBezTo>
                <a:cubicBezTo>
                  <a:pt x="-1012" y="266938"/>
                  <a:pt x="-1131" y="258008"/>
                  <a:pt x="2858" y="250627"/>
                </a:cubicBezTo>
                <a:lnTo>
                  <a:pt x="131445" y="12502"/>
                </a:lnTo>
                <a:cubicBezTo>
                  <a:pt x="135612" y="4822"/>
                  <a:pt x="143649" y="0"/>
                  <a:pt x="152400" y="0"/>
                </a:cubicBezTo>
                <a:close/>
                <a:moveTo>
                  <a:pt x="152400" y="100013"/>
                </a:moveTo>
                <a:cubicBezTo>
                  <a:pt x="144482" y="100013"/>
                  <a:pt x="138113" y="106382"/>
                  <a:pt x="138113" y="114300"/>
                </a:cubicBezTo>
                <a:lnTo>
                  <a:pt x="138113" y="180975"/>
                </a:lnTo>
                <a:cubicBezTo>
                  <a:pt x="138113" y="188893"/>
                  <a:pt x="144482" y="195263"/>
                  <a:pt x="152400" y="195263"/>
                </a:cubicBezTo>
                <a:cubicBezTo>
                  <a:pt x="160318" y="195263"/>
                  <a:pt x="166688" y="188893"/>
                  <a:pt x="166688" y="180975"/>
                </a:cubicBezTo>
                <a:lnTo>
                  <a:pt x="166688" y="114300"/>
                </a:lnTo>
                <a:cubicBezTo>
                  <a:pt x="166688" y="106382"/>
                  <a:pt x="160318" y="100013"/>
                  <a:pt x="152400" y="100013"/>
                </a:cubicBezTo>
                <a:close/>
                <a:moveTo>
                  <a:pt x="168295" y="228600"/>
                </a:moveTo>
                <a:cubicBezTo>
                  <a:pt x="168656" y="222700"/>
                  <a:pt x="165714" y="217087"/>
                  <a:pt x="160656" y="214027"/>
                </a:cubicBezTo>
                <a:cubicBezTo>
                  <a:pt x="155599" y="210968"/>
                  <a:pt x="149261" y="210968"/>
                  <a:pt x="144203" y="214027"/>
                </a:cubicBezTo>
                <a:cubicBezTo>
                  <a:pt x="139145" y="217087"/>
                  <a:pt x="136203" y="222700"/>
                  <a:pt x="136565" y="228600"/>
                </a:cubicBezTo>
                <a:cubicBezTo>
                  <a:pt x="136203" y="234500"/>
                  <a:pt x="139145" y="240113"/>
                  <a:pt x="144203" y="243173"/>
                </a:cubicBezTo>
                <a:cubicBezTo>
                  <a:pt x="149261" y="246232"/>
                  <a:pt x="155599" y="246232"/>
                  <a:pt x="160656" y="243173"/>
                </a:cubicBezTo>
                <a:cubicBezTo>
                  <a:pt x="165714" y="240113"/>
                  <a:pt x="168656" y="234500"/>
                  <a:pt x="168295" y="228600"/>
                </a:cubicBezTo>
                <a:close/>
              </a:path>
            </a:pathLst>
          </a:custGeom>
          <a:solidFill>
            <a:srgbClr val="C5A575"/>
          </a:solidFill>
          <a:ln/>
        </p:spPr>
      </p:sp>
      <p:sp>
        <p:nvSpPr>
          <p:cNvPr id="58" name="Text 56"/>
          <p:cNvSpPr/>
          <p:nvPr/>
        </p:nvSpPr>
        <p:spPr>
          <a:xfrm>
            <a:off x="1195161" y="9605132"/>
            <a:ext cx="14490700" cy="6096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Pourquoi distincts ?</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Parce que le produit </a:t>
            </a:r>
            <a:pPr>
              <a:lnSpc>
                <a:spcPct val="130000"/>
              </a:lnSpc>
            </a:pPr>
            <a:r>
              <a:rPr lang="en-US" sz="1600" dirty="0">
                <a:solidFill>
                  <a:srgbClr val="C5A575"/>
                </a:solidFill>
                <a:latin typeface="MiSans" pitchFamily="34" charset="0"/>
                <a:ea typeface="MiSans" pitchFamily="34" charset="-122"/>
                <a:cs typeface="MiSans" pitchFamily="34" charset="-120"/>
              </a:rPr>
              <a:t>"Compte Épargne"</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en Belgique a des règles fiscales et comportementales différentes de l'Italie, et le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langage métier change fondamentalement</a:t>
            </a:r>
            <a:pPr>
              <a:lnSpc>
                <a:spcPct val="130000"/>
              </a:lnSpc>
            </a:pPr>
            <a:r>
              <a:rPr lang="en-US" sz="1600" dirty="0">
                <a:solidFill>
                  <a:srgbClr val="E8E9EB"/>
                </a:solidFill>
                <a:latin typeface="Quattrocento Sans" pitchFamily="34" charset="0"/>
                <a:ea typeface="Quattrocento Sans" pitchFamily="34" charset="-122"/>
                <a:cs typeface="Quattrocento Sans" pitchFamily="34" charset="-120"/>
              </a:rPr>
              <a:t> .</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A1D24"/>
        </a:solidFill>
      </p:bgPr>
    </p:bg>
    <p:spTree>
      <p:nvGrpSpPr>
        <p:cNvPr id="1" name=""/>
        <p:cNvGrpSpPr/>
        <p:nvPr/>
      </p:nvGrpSpPr>
      <p:grpSpPr>
        <a:xfrm>
          <a:off x="0" y="0"/>
          <a:ext cx="0" cy="0"/>
          <a:chOff x="0" y="0"/>
          <a:chExt cx="0" cy="0"/>
        </a:xfrm>
      </p:grpSpPr>
      <p:sp>
        <p:nvSpPr>
          <p:cNvPr id="2" name="Text 0"/>
          <p:cNvSpPr/>
          <p:nvPr/>
        </p:nvSpPr>
        <p:spPr>
          <a:xfrm>
            <a:off x="508000" y="508000"/>
            <a:ext cx="15341600" cy="304800"/>
          </a:xfrm>
          <a:prstGeom prst="rect">
            <a:avLst/>
          </a:prstGeom>
          <a:noFill/>
          <a:ln/>
        </p:spPr>
        <p:txBody>
          <a:bodyPr wrap="square" lIns="0" tIns="0" rIns="0" bIns="0" rtlCol="0" anchor="ctr"/>
          <a:lstStyle/>
          <a:p>
            <a:pPr>
              <a:lnSpc>
                <a:spcPct val="130000"/>
              </a:lnSpc>
            </a:pPr>
            <a:r>
              <a:rPr lang="en-US" sz="1600" spc="80" kern="0" dirty="0">
                <a:solidFill>
                  <a:srgbClr val="C5A575"/>
                </a:solidFill>
                <a:latin typeface="MiSans" pitchFamily="34" charset="0"/>
                <a:ea typeface="MiSans" pitchFamily="34" charset="-122"/>
                <a:cs typeface="MiSans" pitchFamily="34" charset="-120"/>
              </a:rPr>
              <a:t>02 — LA CARTE DES TERRITOIRES</a:t>
            </a:r>
            <a:endParaRPr lang="en-US" sz="1600" dirty="0"/>
          </a:p>
        </p:txBody>
      </p:sp>
      <p:sp>
        <p:nvSpPr>
          <p:cNvPr id="3" name="Text 1"/>
          <p:cNvSpPr/>
          <p:nvPr/>
        </p:nvSpPr>
        <p:spPr>
          <a:xfrm>
            <a:off x="508000" y="914400"/>
            <a:ext cx="15468600" cy="508000"/>
          </a:xfrm>
          <a:prstGeom prst="rect">
            <a:avLst/>
          </a:prstGeom>
          <a:noFill/>
          <a:ln/>
        </p:spPr>
        <p:txBody>
          <a:bodyPr wrap="square" lIns="0" tIns="0" rIns="0" bIns="0" rtlCol="0" anchor="ctr"/>
          <a:lstStyle/>
          <a:p>
            <a:pPr>
              <a:lnSpc>
                <a:spcPct val="90000"/>
              </a:lnSpc>
            </a:pPr>
            <a:r>
              <a:rPr lang="en-US" sz="3600" b="1" dirty="0">
                <a:solidFill>
                  <a:srgbClr val="E8E9EB"/>
                </a:solidFill>
                <a:latin typeface="Oranienbaum" pitchFamily="34" charset="0"/>
                <a:ea typeface="Oranienbaum" pitchFamily="34" charset="-122"/>
                <a:cs typeface="Oranienbaum" pitchFamily="34" charset="-120"/>
              </a:rPr>
              <a:t>Le Royaume Payment Factory — Hub Partagé</a:t>
            </a:r>
            <a:endParaRPr lang="en-US" sz="1600" dirty="0"/>
          </a:p>
        </p:txBody>
      </p:sp>
      <p:sp>
        <p:nvSpPr>
          <p:cNvPr id="4" name="Shape 2"/>
          <p:cNvSpPr/>
          <p:nvPr/>
        </p:nvSpPr>
        <p:spPr>
          <a:xfrm>
            <a:off x="532190" y="1676400"/>
            <a:ext cx="15213390" cy="1333500"/>
          </a:xfrm>
          <a:custGeom>
            <a:avLst/>
            <a:gdLst/>
            <a:ahLst/>
            <a:cxnLst/>
            <a:rect l="l" t="t" r="r" b="b"/>
            <a:pathLst>
              <a:path w="15213390" h="1333500">
                <a:moveTo>
                  <a:pt x="0" y="0"/>
                </a:moveTo>
                <a:lnTo>
                  <a:pt x="15111791" y="0"/>
                </a:lnTo>
                <a:cubicBezTo>
                  <a:pt x="15167903" y="0"/>
                  <a:pt x="15213390" y="45488"/>
                  <a:pt x="15213390" y="101599"/>
                </a:cubicBezTo>
                <a:lnTo>
                  <a:pt x="15213390" y="1231901"/>
                </a:lnTo>
                <a:cubicBezTo>
                  <a:pt x="15213390" y="1288012"/>
                  <a:pt x="15167903" y="1333500"/>
                  <a:pt x="15111791" y="1333500"/>
                </a:cubicBezTo>
                <a:lnTo>
                  <a:pt x="0" y="1333500"/>
                </a:lnTo>
                <a:lnTo>
                  <a:pt x="0" y="0"/>
                </a:lnTo>
                <a:close/>
              </a:path>
            </a:pathLst>
          </a:custGeom>
          <a:solidFill>
            <a:srgbClr val="3A5A78">
              <a:alpha val="10196"/>
            </a:srgbClr>
          </a:solidFill>
          <a:ln/>
        </p:spPr>
      </p:sp>
      <p:sp>
        <p:nvSpPr>
          <p:cNvPr id="5" name="Shape 3"/>
          <p:cNvSpPr/>
          <p:nvPr/>
        </p:nvSpPr>
        <p:spPr>
          <a:xfrm>
            <a:off x="532190" y="1676400"/>
            <a:ext cx="48381" cy="1333500"/>
          </a:xfrm>
          <a:custGeom>
            <a:avLst/>
            <a:gdLst/>
            <a:ahLst/>
            <a:cxnLst/>
            <a:rect l="l" t="t" r="r" b="b"/>
            <a:pathLst>
              <a:path w="48381" h="1333500">
                <a:moveTo>
                  <a:pt x="0" y="0"/>
                </a:moveTo>
                <a:lnTo>
                  <a:pt x="48381" y="0"/>
                </a:lnTo>
                <a:lnTo>
                  <a:pt x="48381" y="1333500"/>
                </a:lnTo>
                <a:lnTo>
                  <a:pt x="0" y="1333500"/>
                </a:lnTo>
                <a:lnTo>
                  <a:pt x="0" y="0"/>
                </a:lnTo>
                <a:close/>
              </a:path>
            </a:pathLst>
          </a:custGeom>
          <a:solidFill>
            <a:srgbClr val="C5A575"/>
          </a:solidFill>
          <a:ln/>
        </p:spPr>
      </p:sp>
      <p:sp>
        <p:nvSpPr>
          <p:cNvPr id="6" name="Text 4"/>
          <p:cNvSpPr/>
          <p:nvPr/>
        </p:nvSpPr>
        <p:spPr>
          <a:xfrm>
            <a:off x="810381" y="1930400"/>
            <a:ext cx="14808200" cy="825500"/>
          </a:xfrm>
          <a:prstGeom prst="rect">
            <a:avLst/>
          </a:prstGeom>
          <a:noFill/>
          <a:ln/>
        </p:spPr>
        <p:txBody>
          <a:bodyPr wrap="square" lIns="0" tIns="0" rIns="0" bIns="0" rtlCol="0" anchor="ctr"/>
          <a:lstStyle/>
          <a:p>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Le </a:t>
            </a:r>
            <a:pPr>
              <a:lnSpc>
                <a:spcPct val="140000"/>
              </a:lnSpc>
            </a:pPr>
            <a:r>
              <a:rPr lang="en-US" sz="2000" b="1" dirty="0">
                <a:solidFill>
                  <a:srgbClr val="C5A575"/>
                </a:solidFill>
                <a:latin typeface="Quattrocento Sans" pitchFamily="34" charset="0"/>
                <a:ea typeface="Quattrocento Sans" pitchFamily="34" charset="-122"/>
                <a:cs typeface="Quattrocento Sans" pitchFamily="34" charset="-120"/>
              </a:rPr>
              <a:t>Royaume Payment Factory</a:t>
            </a:r>
            <a:pPr>
              <a:lnSpc>
                <a:spcPct val="140000"/>
              </a:lnSpc>
            </a:pPr>
            <a:r>
              <a:rPr lang="en-US" sz="2000" dirty="0">
                <a:solidFill>
                  <a:srgbClr val="E8E9EB"/>
                </a:solidFill>
                <a:latin typeface="Quattrocento Sans" pitchFamily="34" charset="0"/>
                <a:ea typeface="Quattrocento Sans" pitchFamily="34" charset="-122"/>
                <a:cs typeface="Quattrocento Sans" pitchFamily="34" charset="-120"/>
              </a:rPr>
              <a:t> est un Bounded Context partagé qui mutualise l'infrastructure technique de paiement pour tous les pays.</a:t>
            </a:r>
            <a:endParaRPr lang="en-US" sz="1600" dirty="0"/>
          </a:p>
        </p:txBody>
      </p:sp>
      <p:sp>
        <p:nvSpPr>
          <p:cNvPr id="7" name="Shape 5"/>
          <p:cNvSpPr/>
          <p:nvPr/>
        </p:nvSpPr>
        <p:spPr>
          <a:xfrm>
            <a:off x="512838" y="3268738"/>
            <a:ext cx="7477276" cy="5267476"/>
          </a:xfrm>
          <a:custGeom>
            <a:avLst/>
            <a:gdLst/>
            <a:ahLst/>
            <a:cxnLst/>
            <a:rect l="l" t="t" r="r" b="b"/>
            <a:pathLst>
              <a:path w="7477276" h="5267476">
                <a:moveTo>
                  <a:pt x="101610" y="0"/>
                </a:moveTo>
                <a:lnTo>
                  <a:pt x="7375667" y="0"/>
                </a:lnTo>
                <a:cubicBezTo>
                  <a:pt x="7431784" y="0"/>
                  <a:pt x="7477276" y="45492"/>
                  <a:pt x="7477276" y="101610"/>
                </a:cubicBezTo>
                <a:lnTo>
                  <a:pt x="7477276" y="5165867"/>
                </a:lnTo>
                <a:cubicBezTo>
                  <a:pt x="7477276" y="5221984"/>
                  <a:pt x="7431784" y="5267476"/>
                  <a:pt x="7375667" y="5267476"/>
                </a:cubicBezTo>
                <a:lnTo>
                  <a:pt x="101610" y="5267476"/>
                </a:lnTo>
                <a:cubicBezTo>
                  <a:pt x="45492" y="5267476"/>
                  <a:pt x="0" y="5221984"/>
                  <a:pt x="0" y="5165867"/>
                </a:cubicBezTo>
                <a:lnTo>
                  <a:pt x="0" y="101610"/>
                </a:lnTo>
                <a:cubicBezTo>
                  <a:pt x="0" y="45492"/>
                  <a:pt x="45492" y="0"/>
                  <a:pt x="101610" y="0"/>
                </a:cubicBezTo>
                <a:close/>
              </a:path>
            </a:pathLst>
          </a:custGeom>
          <a:solidFill>
            <a:srgbClr val="2D313A">
              <a:alpha val="50196"/>
            </a:srgbClr>
          </a:solidFill>
          <a:ln w="9676">
            <a:solidFill>
              <a:srgbClr val="3A5A78">
                <a:alpha val="30196"/>
              </a:srgbClr>
            </a:solidFill>
            <a:prstDash val="solid"/>
          </a:ln>
        </p:spPr>
      </p:sp>
      <p:sp>
        <p:nvSpPr>
          <p:cNvPr id="8" name="Shape 6"/>
          <p:cNvSpPr/>
          <p:nvPr/>
        </p:nvSpPr>
        <p:spPr>
          <a:xfrm>
            <a:off x="771676" y="352758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9" name="Shape 7"/>
          <p:cNvSpPr/>
          <p:nvPr/>
        </p:nvSpPr>
        <p:spPr>
          <a:xfrm>
            <a:off x="949476" y="3705380"/>
            <a:ext cx="254000" cy="254000"/>
          </a:xfrm>
          <a:custGeom>
            <a:avLst/>
            <a:gdLst/>
            <a:ahLst/>
            <a:cxnLst/>
            <a:rect l="l" t="t" r="r" b="b"/>
            <a:pathLst>
              <a:path w="254000" h="254000">
                <a:moveTo>
                  <a:pt x="15875" y="15875"/>
                </a:moveTo>
                <a:cubicBezTo>
                  <a:pt x="7094" y="15875"/>
                  <a:pt x="0" y="22969"/>
                  <a:pt x="0" y="31750"/>
                </a:cubicBezTo>
                <a:lnTo>
                  <a:pt x="0" y="214313"/>
                </a:lnTo>
                <a:cubicBezTo>
                  <a:pt x="0" y="227459"/>
                  <a:pt x="10666" y="238125"/>
                  <a:pt x="23812" y="238125"/>
                </a:cubicBezTo>
                <a:lnTo>
                  <a:pt x="230188" y="238125"/>
                </a:lnTo>
                <a:cubicBezTo>
                  <a:pt x="243334" y="238125"/>
                  <a:pt x="254000" y="227459"/>
                  <a:pt x="254000" y="214313"/>
                </a:cubicBezTo>
                <a:lnTo>
                  <a:pt x="254000" y="75505"/>
                </a:lnTo>
                <a:cubicBezTo>
                  <a:pt x="254000" y="66477"/>
                  <a:pt x="244376" y="60771"/>
                  <a:pt x="236438" y="65038"/>
                </a:cubicBezTo>
                <a:lnTo>
                  <a:pt x="158750" y="106859"/>
                </a:lnTo>
                <a:lnTo>
                  <a:pt x="158750" y="75505"/>
                </a:lnTo>
                <a:cubicBezTo>
                  <a:pt x="158750" y="66477"/>
                  <a:pt x="149126" y="60771"/>
                  <a:pt x="141188" y="65038"/>
                </a:cubicBezTo>
                <a:lnTo>
                  <a:pt x="63500" y="106859"/>
                </a:lnTo>
                <a:lnTo>
                  <a:pt x="63500" y="31750"/>
                </a:lnTo>
                <a:cubicBezTo>
                  <a:pt x="63500" y="22969"/>
                  <a:pt x="56406" y="15875"/>
                  <a:pt x="47625" y="15875"/>
                </a:cubicBezTo>
                <a:lnTo>
                  <a:pt x="15875" y="15875"/>
                </a:lnTo>
                <a:close/>
              </a:path>
            </a:pathLst>
          </a:custGeom>
          <a:solidFill>
            <a:srgbClr val="C5A575"/>
          </a:solidFill>
          <a:ln/>
        </p:spPr>
      </p:sp>
      <p:sp>
        <p:nvSpPr>
          <p:cNvPr id="10" name="Text 8"/>
          <p:cNvSpPr/>
          <p:nvPr/>
        </p:nvSpPr>
        <p:spPr>
          <a:xfrm>
            <a:off x="1533676" y="3629180"/>
            <a:ext cx="42418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Pourquoi un Hub Unique ?</a:t>
            </a:r>
            <a:endParaRPr lang="en-US" sz="1600" dirty="0"/>
          </a:p>
        </p:txBody>
      </p:sp>
      <p:sp>
        <p:nvSpPr>
          <p:cNvPr id="11" name="Shape 9"/>
          <p:cNvSpPr/>
          <p:nvPr/>
        </p:nvSpPr>
        <p:spPr>
          <a:xfrm>
            <a:off x="783771" y="4340380"/>
            <a:ext cx="6958995" cy="1320800"/>
          </a:xfrm>
          <a:custGeom>
            <a:avLst/>
            <a:gdLst/>
            <a:ahLst/>
            <a:cxnLst/>
            <a:rect l="l" t="t" r="r" b="b"/>
            <a:pathLst>
              <a:path w="6958995" h="1320800">
                <a:moveTo>
                  <a:pt x="24190" y="0"/>
                </a:moveTo>
                <a:lnTo>
                  <a:pt x="6908197" y="0"/>
                </a:lnTo>
                <a:cubicBezTo>
                  <a:pt x="6936252" y="0"/>
                  <a:pt x="6958995" y="22743"/>
                  <a:pt x="6958995" y="50798"/>
                </a:cubicBezTo>
                <a:lnTo>
                  <a:pt x="6958995" y="1270002"/>
                </a:lnTo>
                <a:cubicBezTo>
                  <a:pt x="6958995" y="1298057"/>
                  <a:pt x="6936252" y="1320800"/>
                  <a:pt x="6908197" y="1320800"/>
                </a:cubicBezTo>
                <a:lnTo>
                  <a:pt x="24190" y="1320800"/>
                </a:lnTo>
                <a:cubicBezTo>
                  <a:pt x="10830" y="1320800"/>
                  <a:pt x="0" y="1309970"/>
                  <a:pt x="0" y="1296610"/>
                </a:cubicBezTo>
                <a:lnTo>
                  <a:pt x="0" y="24190"/>
                </a:lnTo>
                <a:cubicBezTo>
                  <a:pt x="0" y="10839"/>
                  <a:pt x="10839" y="0"/>
                  <a:pt x="24190" y="0"/>
                </a:cubicBezTo>
                <a:close/>
              </a:path>
            </a:pathLst>
          </a:custGeom>
          <a:solidFill>
            <a:srgbClr val="1A1D24">
              <a:alpha val="50196"/>
            </a:srgbClr>
          </a:solidFill>
          <a:ln/>
        </p:spPr>
      </p:sp>
      <p:sp>
        <p:nvSpPr>
          <p:cNvPr id="12" name="Shape 10"/>
          <p:cNvSpPr/>
          <p:nvPr/>
        </p:nvSpPr>
        <p:spPr>
          <a:xfrm>
            <a:off x="783771" y="4340380"/>
            <a:ext cx="24190" cy="1320800"/>
          </a:xfrm>
          <a:custGeom>
            <a:avLst/>
            <a:gdLst/>
            <a:ahLst/>
            <a:cxnLst/>
            <a:rect l="l" t="t" r="r" b="b"/>
            <a:pathLst>
              <a:path w="24190" h="1320800">
                <a:moveTo>
                  <a:pt x="24190" y="0"/>
                </a:moveTo>
                <a:lnTo>
                  <a:pt x="24190" y="0"/>
                </a:lnTo>
                <a:lnTo>
                  <a:pt x="24190" y="1320800"/>
                </a:lnTo>
                <a:lnTo>
                  <a:pt x="24190" y="1320800"/>
                </a:lnTo>
                <a:cubicBezTo>
                  <a:pt x="10830" y="1320800"/>
                  <a:pt x="0" y="1309970"/>
                  <a:pt x="0" y="1296610"/>
                </a:cubicBezTo>
                <a:lnTo>
                  <a:pt x="0" y="24190"/>
                </a:lnTo>
                <a:cubicBezTo>
                  <a:pt x="0" y="10839"/>
                  <a:pt x="10839" y="0"/>
                  <a:pt x="24190" y="0"/>
                </a:cubicBezTo>
                <a:close/>
              </a:path>
            </a:pathLst>
          </a:custGeom>
          <a:solidFill>
            <a:srgbClr val="C5A575"/>
          </a:solidFill>
          <a:ln/>
        </p:spPr>
      </p:sp>
      <p:sp>
        <p:nvSpPr>
          <p:cNvPr id="13" name="Text 11"/>
          <p:cNvSpPr/>
          <p:nvPr/>
        </p:nvSpPr>
        <p:spPr>
          <a:xfrm>
            <a:off x="948267" y="4492780"/>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Standard Universel</a:t>
            </a:r>
            <a:endParaRPr lang="en-US" sz="1600" dirty="0"/>
          </a:p>
        </p:txBody>
      </p:sp>
      <p:sp>
        <p:nvSpPr>
          <p:cNvPr id="14" name="Text 12"/>
          <p:cNvSpPr/>
          <p:nvPr/>
        </p:nvSpPr>
        <p:spPr>
          <a:xfrm>
            <a:off x="948267" y="4848380"/>
            <a:ext cx="67437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Un virement SEPA suit la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même norme ISO 20022</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que l'émetteur soit Italien ou Belge.</a:t>
            </a:r>
            <a:endParaRPr lang="en-US" sz="1600" dirty="0"/>
          </a:p>
        </p:txBody>
      </p:sp>
      <p:sp>
        <p:nvSpPr>
          <p:cNvPr id="15" name="Shape 13"/>
          <p:cNvSpPr/>
          <p:nvPr/>
        </p:nvSpPr>
        <p:spPr>
          <a:xfrm>
            <a:off x="783771" y="5813580"/>
            <a:ext cx="6958995" cy="1320800"/>
          </a:xfrm>
          <a:custGeom>
            <a:avLst/>
            <a:gdLst/>
            <a:ahLst/>
            <a:cxnLst/>
            <a:rect l="l" t="t" r="r" b="b"/>
            <a:pathLst>
              <a:path w="6958995" h="1320800">
                <a:moveTo>
                  <a:pt x="24190" y="0"/>
                </a:moveTo>
                <a:lnTo>
                  <a:pt x="6908197" y="0"/>
                </a:lnTo>
                <a:cubicBezTo>
                  <a:pt x="6936252" y="0"/>
                  <a:pt x="6958995" y="22743"/>
                  <a:pt x="6958995" y="50798"/>
                </a:cubicBezTo>
                <a:lnTo>
                  <a:pt x="6958995" y="1270002"/>
                </a:lnTo>
                <a:cubicBezTo>
                  <a:pt x="6958995" y="1298057"/>
                  <a:pt x="6936252" y="1320800"/>
                  <a:pt x="6908197" y="1320800"/>
                </a:cubicBezTo>
                <a:lnTo>
                  <a:pt x="24190" y="1320800"/>
                </a:lnTo>
                <a:cubicBezTo>
                  <a:pt x="10830" y="1320800"/>
                  <a:pt x="0" y="1309970"/>
                  <a:pt x="0" y="1296610"/>
                </a:cubicBezTo>
                <a:lnTo>
                  <a:pt x="0" y="24190"/>
                </a:lnTo>
                <a:cubicBezTo>
                  <a:pt x="0" y="10839"/>
                  <a:pt x="10839" y="0"/>
                  <a:pt x="24190" y="0"/>
                </a:cubicBezTo>
                <a:close/>
              </a:path>
            </a:pathLst>
          </a:custGeom>
          <a:solidFill>
            <a:srgbClr val="1A1D24">
              <a:alpha val="50196"/>
            </a:srgbClr>
          </a:solidFill>
          <a:ln/>
        </p:spPr>
      </p:sp>
      <p:sp>
        <p:nvSpPr>
          <p:cNvPr id="16" name="Shape 14"/>
          <p:cNvSpPr/>
          <p:nvPr/>
        </p:nvSpPr>
        <p:spPr>
          <a:xfrm>
            <a:off x="783771" y="5813580"/>
            <a:ext cx="24190" cy="1320800"/>
          </a:xfrm>
          <a:custGeom>
            <a:avLst/>
            <a:gdLst/>
            <a:ahLst/>
            <a:cxnLst/>
            <a:rect l="l" t="t" r="r" b="b"/>
            <a:pathLst>
              <a:path w="24190" h="1320800">
                <a:moveTo>
                  <a:pt x="24190" y="0"/>
                </a:moveTo>
                <a:lnTo>
                  <a:pt x="24190" y="0"/>
                </a:lnTo>
                <a:lnTo>
                  <a:pt x="24190" y="1320800"/>
                </a:lnTo>
                <a:lnTo>
                  <a:pt x="24190" y="1320800"/>
                </a:lnTo>
                <a:cubicBezTo>
                  <a:pt x="10830" y="1320800"/>
                  <a:pt x="0" y="1309970"/>
                  <a:pt x="0" y="1296610"/>
                </a:cubicBezTo>
                <a:lnTo>
                  <a:pt x="0" y="24190"/>
                </a:lnTo>
                <a:cubicBezTo>
                  <a:pt x="0" y="10839"/>
                  <a:pt x="10839" y="0"/>
                  <a:pt x="24190" y="0"/>
                </a:cubicBezTo>
                <a:close/>
              </a:path>
            </a:pathLst>
          </a:custGeom>
          <a:solidFill>
            <a:srgbClr val="C5A575"/>
          </a:solidFill>
          <a:ln/>
        </p:spPr>
      </p:sp>
      <p:sp>
        <p:nvSpPr>
          <p:cNvPr id="17" name="Text 15"/>
          <p:cNvSpPr/>
          <p:nvPr/>
        </p:nvSpPr>
        <p:spPr>
          <a:xfrm>
            <a:off x="948267" y="5965980"/>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Domaine Technique</a:t>
            </a:r>
            <a:endParaRPr lang="en-US" sz="1600" dirty="0"/>
          </a:p>
        </p:txBody>
      </p:sp>
      <p:sp>
        <p:nvSpPr>
          <p:cNvPr id="18" name="Text 16"/>
          <p:cNvSpPr/>
          <p:nvPr/>
        </p:nvSpPr>
        <p:spPr>
          <a:xfrm>
            <a:off x="948267" y="6321580"/>
            <a:ext cx="6743700" cy="6604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C'est un </a:t>
            </a:r>
            <a:pPr>
              <a:lnSpc>
                <a:spcPct val="140000"/>
              </a:lnSpc>
            </a:pPr>
            <a:r>
              <a:rPr lang="en-US" sz="1600" b="1" dirty="0">
                <a:solidFill>
                  <a:srgbClr val="8C96A6"/>
                </a:solidFill>
                <a:latin typeface="Quattrocento Sans" pitchFamily="34" charset="0"/>
                <a:ea typeface="Quattrocento Sans" pitchFamily="34" charset="-122"/>
                <a:cs typeface="Quattrocento Sans" pitchFamily="34" charset="-120"/>
              </a:rPr>
              <a:t>domaine technique standardisé</a:t>
            </a:r>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 indépendant des spécificités métiers locales.</a:t>
            </a:r>
            <a:endParaRPr lang="en-US" sz="1600" dirty="0"/>
          </a:p>
        </p:txBody>
      </p:sp>
      <p:sp>
        <p:nvSpPr>
          <p:cNvPr id="19" name="Shape 17"/>
          <p:cNvSpPr/>
          <p:nvPr/>
        </p:nvSpPr>
        <p:spPr>
          <a:xfrm>
            <a:off x="783771" y="7286780"/>
            <a:ext cx="6958995" cy="990600"/>
          </a:xfrm>
          <a:custGeom>
            <a:avLst/>
            <a:gdLst/>
            <a:ahLst/>
            <a:cxnLst/>
            <a:rect l="l" t="t" r="r" b="b"/>
            <a:pathLst>
              <a:path w="6958995" h="990600">
                <a:moveTo>
                  <a:pt x="24190" y="0"/>
                </a:moveTo>
                <a:lnTo>
                  <a:pt x="6908197" y="0"/>
                </a:lnTo>
                <a:cubicBezTo>
                  <a:pt x="6936252" y="0"/>
                  <a:pt x="6958995" y="22743"/>
                  <a:pt x="6958995" y="50798"/>
                </a:cubicBezTo>
                <a:lnTo>
                  <a:pt x="6958995" y="939802"/>
                </a:lnTo>
                <a:cubicBezTo>
                  <a:pt x="6958995" y="967857"/>
                  <a:pt x="6936252" y="990600"/>
                  <a:pt x="6908197" y="990600"/>
                </a:cubicBezTo>
                <a:lnTo>
                  <a:pt x="24190" y="990600"/>
                </a:lnTo>
                <a:cubicBezTo>
                  <a:pt x="10830" y="990600"/>
                  <a:pt x="0" y="979770"/>
                  <a:pt x="0" y="966410"/>
                </a:cubicBezTo>
                <a:lnTo>
                  <a:pt x="0" y="24190"/>
                </a:lnTo>
                <a:cubicBezTo>
                  <a:pt x="0" y="10839"/>
                  <a:pt x="10839" y="0"/>
                  <a:pt x="24190" y="0"/>
                </a:cubicBezTo>
                <a:close/>
              </a:path>
            </a:pathLst>
          </a:custGeom>
          <a:solidFill>
            <a:srgbClr val="1A1D24">
              <a:alpha val="50196"/>
            </a:srgbClr>
          </a:solidFill>
          <a:ln/>
        </p:spPr>
      </p:sp>
      <p:sp>
        <p:nvSpPr>
          <p:cNvPr id="20" name="Shape 18"/>
          <p:cNvSpPr/>
          <p:nvPr/>
        </p:nvSpPr>
        <p:spPr>
          <a:xfrm>
            <a:off x="783771" y="7286780"/>
            <a:ext cx="24190" cy="990600"/>
          </a:xfrm>
          <a:custGeom>
            <a:avLst/>
            <a:gdLst/>
            <a:ahLst/>
            <a:cxnLst/>
            <a:rect l="l" t="t" r="r" b="b"/>
            <a:pathLst>
              <a:path w="24190" h="990600">
                <a:moveTo>
                  <a:pt x="24190" y="0"/>
                </a:moveTo>
                <a:lnTo>
                  <a:pt x="24190" y="0"/>
                </a:lnTo>
                <a:lnTo>
                  <a:pt x="24190" y="990600"/>
                </a:lnTo>
                <a:lnTo>
                  <a:pt x="24190" y="990600"/>
                </a:lnTo>
                <a:cubicBezTo>
                  <a:pt x="10830" y="990600"/>
                  <a:pt x="0" y="979770"/>
                  <a:pt x="0" y="966410"/>
                </a:cubicBezTo>
                <a:lnTo>
                  <a:pt x="0" y="24190"/>
                </a:lnTo>
                <a:cubicBezTo>
                  <a:pt x="0" y="10839"/>
                  <a:pt x="10839" y="0"/>
                  <a:pt x="24190" y="0"/>
                </a:cubicBezTo>
                <a:close/>
              </a:path>
            </a:pathLst>
          </a:custGeom>
          <a:solidFill>
            <a:srgbClr val="C5A575"/>
          </a:solidFill>
          <a:ln/>
        </p:spPr>
      </p:sp>
      <p:sp>
        <p:nvSpPr>
          <p:cNvPr id="21" name="Text 19"/>
          <p:cNvSpPr/>
          <p:nvPr/>
        </p:nvSpPr>
        <p:spPr>
          <a:xfrm>
            <a:off x="948267" y="7439180"/>
            <a:ext cx="67437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Économies d'Échelle</a:t>
            </a:r>
            <a:endParaRPr lang="en-US" sz="1600" dirty="0"/>
          </a:p>
        </p:txBody>
      </p:sp>
      <p:sp>
        <p:nvSpPr>
          <p:cNvPr id="22" name="Text 20"/>
          <p:cNvSpPr/>
          <p:nvPr/>
        </p:nvSpPr>
        <p:spPr>
          <a:xfrm>
            <a:off x="948267" y="7794780"/>
            <a:ext cx="6743700" cy="330200"/>
          </a:xfrm>
          <a:prstGeom prst="rect">
            <a:avLst/>
          </a:prstGeom>
          <a:noFill/>
          <a:ln/>
        </p:spPr>
        <p:txBody>
          <a:bodyPr wrap="square" lIns="0" tIns="0" rIns="0" bIns="0" rtlCol="0" anchor="ctr"/>
          <a:lstStyle/>
          <a:p>
            <a:pPr>
              <a:lnSpc>
                <a:spcPct val="140000"/>
              </a:lnSpc>
            </a:pPr>
            <a:r>
              <a:rPr lang="en-US" sz="1600" dirty="0">
                <a:solidFill>
                  <a:srgbClr val="8C96A6"/>
                </a:solidFill>
                <a:latin typeface="Quattrocento Sans" pitchFamily="34" charset="0"/>
                <a:ea typeface="Quattrocento Sans" pitchFamily="34" charset="-122"/>
                <a:cs typeface="Quattrocento Sans" pitchFamily="34" charset="-120"/>
              </a:rPr>
              <a:t>Mutualisation des connexions SWIFT, des licences, et de l'infrastructure.</a:t>
            </a:r>
            <a:endParaRPr lang="en-US" sz="1600" dirty="0"/>
          </a:p>
        </p:txBody>
      </p:sp>
      <p:sp>
        <p:nvSpPr>
          <p:cNvPr id="23" name="Shape 21"/>
          <p:cNvSpPr/>
          <p:nvPr/>
        </p:nvSpPr>
        <p:spPr>
          <a:xfrm>
            <a:off x="8259838" y="3268738"/>
            <a:ext cx="7477276" cy="5267476"/>
          </a:xfrm>
          <a:custGeom>
            <a:avLst/>
            <a:gdLst/>
            <a:ahLst/>
            <a:cxnLst/>
            <a:rect l="l" t="t" r="r" b="b"/>
            <a:pathLst>
              <a:path w="7477276" h="5267476">
                <a:moveTo>
                  <a:pt x="101610" y="0"/>
                </a:moveTo>
                <a:lnTo>
                  <a:pt x="7375667" y="0"/>
                </a:lnTo>
                <a:cubicBezTo>
                  <a:pt x="7431784" y="0"/>
                  <a:pt x="7477276" y="45492"/>
                  <a:pt x="7477276" y="101610"/>
                </a:cubicBezTo>
                <a:lnTo>
                  <a:pt x="7477276" y="5165867"/>
                </a:lnTo>
                <a:cubicBezTo>
                  <a:pt x="7477276" y="5221984"/>
                  <a:pt x="7431784" y="5267476"/>
                  <a:pt x="7375667" y="5267476"/>
                </a:cubicBezTo>
                <a:lnTo>
                  <a:pt x="101610" y="5267476"/>
                </a:lnTo>
                <a:cubicBezTo>
                  <a:pt x="45492" y="5267476"/>
                  <a:pt x="0" y="5221984"/>
                  <a:pt x="0" y="5165867"/>
                </a:cubicBezTo>
                <a:lnTo>
                  <a:pt x="0" y="101610"/>
                </a:lnTo>
                <a:cubicBezTo>
                  <a:pt x="0" y="45492"/>
                  <a:pt x="45492" y="0"/>
                  <a:pt x="101610" y="0"/>
                </a:cubicBezTo>
                <a:close/>
              </a:path>
            </a:pathLst>
          </a:custGeom>
          <a:solidFill>
            <a:srgbClr val="2D313A">
              <a:alpha val="50196"/>
            </a:srgbClr>
          </a:solidFill>
          <a:ln w="9676">
            <a:solidFill>
              <a:srgbClr val="3A5A78">
                <a:alpha val="30196"/>
              </a:srgbClr>
            </a:solidFill>
            <a:prstDash val="solid"/>
          </a:ln>
        </p:spPr>
      </p:sp>
      <p:sp>
        <p:nvSpPr>
          <p:cNvPr id="24" name="Shape 22"/>
          <p:cNvSpPr/>
          <p:nvPr/>
        </p:nvSpPr>
        <p:spPr>
          <a:xfrm>
            <a:off x="8518676" y="352758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3A5A78">
              <a:alpha val="30196"/>
            </a:srgbClr>
          </a:solidFill>
          <a:ln/>
        </p:spPr>
      </p:sp>
      <p:sp>
        <p:nvSpPr>
          <p:cNvPr id="25" name="Shape 23"/>
          <p:cNvSpPr/>
          <p:nvPr/>
        </p:nvSpPr>
        <p:spPr>
          <a:xfrm>
            <a:off x="8664726" y="3705380"/>
            <a:ext cx="317500" cy="254000"/>
          </a:xfrm>
          <a:custGeom>
            <a:avLst/>
            <a:gdLst/>
            <a:ahLst/>
            <a:cxnLst/>
            <a:rect l="l" t="t" r="r" b="b"/>
            <a:pathLst>
              <a:path w="317500" h="254000">
                <a:moveTo>
                  <a:pt x="206325" y="104428"/>
                </a:moveTo>
                <a:cubicBezTo>
                  <a:pt x="212378" y="102791"/>
                  <a:pt x="218728" y="105668"/>
                  <a:pt x="221456" y="111274"/>
                </a:cubicBezTo>
                <a:lnTo>
                  <a:pt x="230684" y="129927"/>
                </a:lnTo>
                <a:cubicBezTo>
                  <a:pt x="235793" y="130621"/>
                  <a:pt x="240804" y="132011"/>
                  <a:pt x="245517" y="133945"/>
                </a:cubicBezTo>
                <a:lnTo>
                  <a:pt x="262880" y="122386"/>
                </a:lnTo>
                <a:cubicBezTo>
                  <a:pt x="268089" y="118914"/>
                  <a:pt x="274985" y="119608"/>
                  <a:pt x="279400" y="124023"/>
                </a:cubicBezTo>
                <a:lnTo>
                  <a:pt x="288925" y="133548"/>
                </a:lnTo>
                <a:cubicBezTo>
                  <a:pt x="293340" y="137964"/>
                  <a:pt x="294035" y="144909"/>
                  <a:pt x="290562" y="150068"/>
                </a:cubicBezTo>
                <a:lnTo>
                  <a:pt x="279003" y="167382"/>
                </a:lnTo>
                <a:cubicBezTo>
                  <a:pt x="279946" y="169714"/>
                  <a:pt x="280789" y="172145"/>
                  <a:pt x="281484" y="174675"/>
                </a:cubicBezTo>
                <a:cubicBezTo>
                  <a:pt x="282178" y="177205"/>
                  <a:pt x="282625" y="179685"/>
                  <a:pt x="282972" y="182215"/>
                </a:cubicBezTo>
                <a:lnTo>
                  <a:pt x="301675" y="191443"/>
                </a:lnTo>
                <a:cubicBezTo>
                  <a:pt x="307280" y="194221"/>
                  <a:pt x="310158" y="200571"/>
                  <a:pt x="308521" y="206573"/>
                </a:cubicBezTo>
                <a:lnTo>
                  <a:pt x="305048" y="219571"/>
                </a:lnTo>
                <a:cubicBezTo>
                  <a:pt x="303411" y="225574"/>
                  <a:pt x="297805" y="229642"/>
                  <a:pt x="291554" y="229245"/>
                </a:cubicBezTo>
                <a:lnTo>
                  <a:pt x="270718" y="227905"/>
                </a:lnTo>
                <a:cubicBezTo>
                  <a:pt x="267593" y="231924"/>
                  <a:pt x="263971" y="235645"/>
                  <a:pt x="259854" y="238820"/>
                </a:cubicBezTo>
                <a:lnTo>
                  <a:pt x="261193" y="259606"/>
                </a:lnTo>
                <a:cubicBezTo>
                  <a:pt x="261590" y="265857"/>
                  <a:pt x="257522" y="271512"/>
                  <a:pt x="251520" y="273100"/>
                </a:cubicBezTo>
                <a:lnTo>
                  <a:pt x="238522" y="276572"/>
                </a:lnTo>
                <a:cubicBezTo>
                  <a:pt x="232470" y="278209"/>
                  <a:pt x="226169" y="275332"/>
                  <a:pt x="223391" y="269726"/>
                </a:cubicBezTo>
                <a:lnTo>
                  <a:pt x="214164" y="251073"/>
                </a:lnTo>
                <a:cubicBezTo>
                  <a:pt x="209054" y="250379"/>
                  <a:pt x="204043" y="248989"/>
                  <a:pt x="199330" y="247055"/>
                </a:cubicBezTo>
                <a:lnTo>
                  <a:pt x="181967" y="258614"/>
                </a:lnTo>
                <a:cubicBezTo>
                  <a:pt x="176758" y="262086"/>
                  <a:pt x="169863" y="261392"/>
                  <a:pt x="165447" y="256977"/>
                </a:cubicBezTo>
                <a:lnTo>
                  <a:pt x="155922" y="247452"/>
                </a:lnTo>
                <a:cubicBezTo>
                  <a:pt x="151507" y="243036"/>
                  <a:pt x="150813" y="236141"/>
                  <a:pt x="154285" y="230932"/>
                </a:cubicBezTo>
                <a:lnTo>
                  <a:pt x="165844" y="213568"/>
                </a:lnTo>
                <a:cubicBezTo>
                  <a:pt x="164902" y="211237"/>
                  <a:pt x="164058" y="208806"/>
                  <a:pt x="163364" y="206276"/>
                </a:cubicBezTo>
                <a:cubicBezTo>
                  <a:pt x="162669" y="203746"/>
                  <a:pt x="162223" y="201216"/>
                  <a:pt x="161875" y="198735"/>
                </a:cubicBezTo>
                <a:lnTo>
                  <a:pt x="143173" y="189508"/>
                </a:lnTo>
                <a:cubicBezTo>
                  <a:pt x="137567" y="186730"/>
                  <a:pt x="134739" y="180380"/>
                  <a:pt x="136327" y="174377"/>
                </a:cubicBezTo>
                <a:lnTo>
                  <a:pt x="139799" y="161379"/>
                </a:lnTo>
                <a:cubicBezTo>
                  <a:pt x="141436" y="155377"/>
                  <a:pt x="147042" y="151309"/>
                  <a:pt x="153293" y="151705"/>
                </a:cubicBezTo>
                <a:lnTo>
                  <a:pt x="174079" y="153045"/>
                </a:lnTo>
                <a:cubicBezTo>
                  <a:pt x="177205" y="149027"/>
                  <a:pt x="180826" y="145306"/>
                  <a:pt x="184944" y="142131"/>
                </a:cubicBezTo>
                <a:lnTo>
                  <a:pt x="183604" y="121394"/>
                </a:lnTo>
                <a:cubicBezTo>
                  <a:pt x="183207" y="115143"/>
                  <a:pt x="187275" y="109488"/>
                  <a:pt x="193278" y="107900"/>
                </a:cubicBezTo>
                <a:lnTo>
                  <a:pt x="206276" y="104428"/>
                </a:lnTo>
                <a:close/>
                <a:moveTo>
                  <a:pt x="222448" y="168672"/>
                </a:moveTo>
                <a:cubicBezTo>
                  <a:pt x="210401" y="168686"/>
                  <a:pt x="200631" y="178478"/>
                  <a:pt x="200645" y="190525"/>
                </a:cubicBezTo>
                <a:cubicBezTo>
                  <a:pt x="200659" y="202572"/>
                  <a:pt x="210451" y="212342"/>
                  <a:pt x="222498" y="212328"/>
                </a:cubicBezTo>
                <a:cubicBezTo>
                  <a:pt x="234545" y="212314"/>
                  <a:pt x="244315" y="202522"/>
                  <a:pt x="244301" y="190475"/>
                </a:cubicBezTo>
                <a:cubicBezTo>
                  <a:pt x="244288" y="178428"/>
                  <a:pt x="234496" y="168658"/>
                  <a:pt x="222448" y="168672"/>
                </a:cubicBezTo>
                <a:close/>
                <a:moveTo>
                  <a:pt x="111571" y="-22572"/>
                </a:moveTo>
                <a:lnTo>
                  <a:pt x="124569" y="-19100"/>
                </a:lnTo>
                <a:cubicBezTo>
                  <a:pt x="130572" y="-17462"/>
                  <a:pt x="134640" y="-11807"/>
                  <a:pt x="134243" y="-5606"/>
                </a:cubicBezTo>
                <a:lnTo>
                  <a:pt x="132904" y="15131"/>
                </a:lnTo>
                <a:cubicBezTo>
                  <a:pt x="137021" y="18306"/>
                  <a:pt x="140643" y="21977"/>
                  <a:pt x="143768" y="26045"/>
                </a:cubicBezTo>
                <a:lnTo>
                  <a:pt x="164604" y="24705"/>
                </a:lnTo>
                <a:cubicBezTo>
                  <a:pt x="170805" y="24309"/>
                  <a:pt x="176461" y="28377"/>
                  <a:pt x="178098" y="34379"/>
                </a:cubicBezTo>
                <a:lnTo>
                  <a:pt x="181570" y="47377"/>
                </a:lnTo>
                <a:cubicBezTo>
                  <a:pt x="183158" y="53380"/>
                  <a:pt x="180330" y="59730"/>
                  <a:pt x="174724" y="62508"/>
                </a:cubicBezTo>
                <a:lnTo>
                  <a:pt x="156021" y="71735"/>
                </a:lnTo>
                <a:cubicBezTo>
                  <a:pt x="155674" y="74265"/>
                  <a:pt x="155178" y="76795"/>
                  <a:pt x="154533" y="79276"/>
                </a:cubicBezTo>
                <a:cubicBezTo>
                  <a:pt x="153888" y="81756"/>
                  <a:pt x="152995" y="84237"/>
                  <a:pt x="152053" y="86568"/>
                </a:cubicBezTo>
                <a:lnTo>
                  <a:pt x="163612" y="103932"/>
                </a:lnTo>
                <a:cubicBezTo>
                  <a:pt x="167084" y="109141"/>
                  <a:pt x="166390" y="116036"/>
                  <a:pt x="161975" y="120452"/>
                </a:cubicBezTo>
                <a:lnTo>
                  <a:pt x="152450" y="129977"/>
                </a:lnTo>
                <a:cubicBezTo>
                  <a:pt x="148034" y="134392"/>
                  <a:pt x="141139" y="135086"/>
                  <a:pt x="135930" y="131614"/>
                </a:cubicBezTo>
                <a:lnTo>
                  <a:pt x="118566" y="120055"/>
                </a:lnTo>
                <a:cubicBezTo>
                  <a:pt x="113854" y="121989"/>
                  <a:pt x="108843" y="123379"/>
                  <a:pt x="103733" y="124073"/>
                </a:cubicBezTo>
                <a:lnTo>
                  <a:pt x="94506" y="142726"/>
                </a:lnTo>
                <a:cubicBezTo>
                  <a:pt x="91728" y="148332"/>
                  <a:pt x="85378" y="151160"/>
                  <a:pt x="79375" y="149572"/>
                </a:cubicBezTo>
                <a:lnTo>
                  <a:pt x="66377" y="146100"/>
                </a:lnTo>
                <a:cubicBezTo>
                  <a:pt x="60325" y="144463"/>
                  <a:pt x="56307" y="138807"/>
                  <a:pt x="56704" y="132606"/>
                </a:cubicBezTo>
                <a:lnTo>
                  <a:pt x="58043" y="111820"/>
                </a:lnTo>
                <a:cubicBezTo>
                  <a:pt x="53925" y="108645"/>
                  <a:pt x="50304" y="104973"/>
                  <a:pt x="47179" y="100905"/>
                </a:cubicBezTo>
                <a:lnTo>
                  <a:pt x="26343" y="102245"/>
                </a:lnTo>
                <a:cubicBezTo>
                  <a:pt x="20141" y="102642"/>
                  <a:pt x="14486" y="98574"/>
                  <a:pt x="12849" y="92571"/>
                </a:cubicBezTo>
                <a:lnTo>
                  <a:pt x="9376" y="79573"/>
                </a:lnTo>
                <a:cubicBezTo>
                  <a:pt x="7789" y="73571"/>
                  <a:pt x="10616" y="67221"/>
                  <a:pt x="16222" y="64443"/>
                </a:cubicBezTo>
                <a:lnTo>
                  <a:pt x="34925" y="55215"/>
                </a:lnTo>
                <a:cubicBezTo>
                  <a:pt x="35272" y="52685"/>
                  <a:pt x="35768" y="50205"/>
                  <a:pt x="36413" y="47675"/>
                </a:cubicBezTo>
                <a:cubicBezTo>
                  <a:pt x="37108" y="45145"/>
                  <a:pt x="37902" y="42714"/>
                  <a:pt x="38894" y="40382"/>
                </a:cubicBezTo>
                <a:lnTo>
                  <a:pt x="27335" y="23068"/>
                </a:lnTo>
                <a:cubicBezTo>
                  <a:pt x="23862" y="17859"/>
                  <a:pt x="24557" y="10964"/>
                  <a:pt x="28972" y="6548"/>
                </a:cubicBezTo>
                <a:lnTo>
                  <a:pt x="38497" y="-2977"/>
                </a:lnTo>
                <a:cubicBezTo>
                  <a:pt x="42912" y="-7392"/>
                  <a:pt x="49808" y="-8086"/>
                  <a:pt x="55017" y="-4614"/>
                </a:cubicBezTo>
                <a:lnTo>
                  <a:pt x="72380" y="6945"/>
                </a:lnTo>
                <a:cubicBezTo>
                  <a:pt x="77093" y="5011"/>
                  <a:pt x="82104" y="3621"/>
                  <a:pt x="87213" y="2927"/>
                </a:cubicBezTo>
                <a:lnTo>
                  <a:pt x="96441" y="-15726"/>
                </a:lnTo>
                <a:cubicBezTo>
                  <a:pt x="99219" y="-21332"/>
                  <a:pt x="105519" y="-24160"/>
                  <a:pt x="111571" y="-22572"/>
                </a:cubicBezTo>
                <a:close/>
                <a:moveTo>
                  <a:pt x="95448" y="41672"/>
                </a:moveTo>
                <a:cubicBezTo>
                  <a:pt x="83401" y="41672"/>
                  <a:pt x="73620" y="51453"/>
                  <a:pt x="73620" y="63500"/>
                </a:cubicBezTo>
                <a:cubicBezTo>
                  <a:pt x="73620" y="75547"/>
                  <a:pt x="83401" y="85328"/>
                  <a:pt x="95448" y="85328"/>
                </a:cubicBezTo>
                <a:cubicBezTo>
                  <a:pt x="107496" y="85328"/>
                  <a:pt x="117277" y="75547"/>
                  <a:pt x="117277" y="63500"/>
                </a:cubicBezTo>
                <a:cubicBezTo>
                  <a:pt x="117277" y="51453"/>
                  <a:pt x="107496" y="41672"/>
                  <a:pt x="95448" y="41672"/>
                </a:cubicBezTo>
                <a:close/>
              </a:path>
            </a:pathLst>
          </a:custGeom>
          <a:solidFill>
            <a:srgbClr val="C5A575"/>
          </a:solidFill>
          <a:ln/>
        </p:spPr>
      </p:sp>
      <p:sp>
        <p:nvSpPr>
          <p:cNvPr id="26" name="Text 24"/>
          <p:cNvSpPr/>
          <p:nvPr/>
        </p:nvSpPr>
        <p:spPr>
          <a:xfrm>
            <a:off x="9280676" y="3629180"/>
            <a:ext cx="2578100" cy="406400"/>
          </a:xfrm>
          <a:prstGeom prst="rect">
            <a:avLst/>
          </a:prstGeom>
          <a:noFill/>
          <a:ln/>
        </p:spPr>
        <p:txBody>
          <a:bodyPr wrap="square" lIns="0" tIns="0" rIns="0" bIns="0" rtlCol="0" anchor="ctr"/>
          <a:lstStyle/>
          <a:p>
            <a:pPr>
              <a:lnSpc>
                <a:spcPct val="110000"/>
              </a:lnSpc>
            </a:pPr>
            <a:r>
              <a:rPr lang="en-US" sz="2400" b="1" dirty="0">
                <a:solidFill>
                  <a:srgbClr val="E8E9EB"/>
                </a:solidFill>
                <a:latin typeface="Oranienbaum" pitchFamily="34" charset="0"/>
                <a:ea typeface="Oranienbaum" pitchFamily="34" charset="-122"/>
                <a:cs typeface="Oranienbaum" pitchFamily="34" charset="-120"/>
              </a:rPr>
              <a:t>Responsabilités</a:t>
            </a:r>
            <a:endParaRPr lang="en-US" sz="1600" dirty="0"/>
          </a:p>
        </p:txBody>
      </p:sp>
      <p:sp>
        <p:nvSpPr>
          <p:cNvPr id="27" name="Shape 25"/>
          <p:cNvSpPr/>
          <p:nvPr/>
        </p:nvSpPr>
        <p:spPr>
          <a:xfrm>
            <a:off x="8518676" y="439118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3A5A78">
              <a:alpha val="30196"/>
            </a:srgbClr>
          </a:solidFill>
          <a:ln/>
        </p:spPr>
      </p:sp>
      <p:sp>
        <p:nvSpPr>
          <p:cNvPr id="28" name="Shape 26"/>
          <p:cNvSpPr/>
          <p:nvPr/>
        </p:nvSpPr>
        <p:spPr>
          <a:xfrm>
            <a:off x="8636151" y="4505480"/>
            <a:ext cx="177800" cy="177800"/>
          </a:xfrm>
          <a:custGeom>
            <a:avLst/>
            <a:gdLst/>
            <a:ahLst/>
            <a:cxnLst/>
            <a:rect l="l" t="t" r="r" b="b"/>
            <a:pathLst>
              <a:path w="177800" h="177800">
                <a:moveTo>
                  <a:pt x="174536" y="52298"/>
                </a:moveTo>
                <a:lnTo>
                  <a:pt x="141198" y="85636"/>
                </a:lnTo>
                <a:cubicBezTo>
                  <a:pt x="138003" y="88831"/>
                  <a:pt x="133246" y="89768"/>
                  <a:pt x="129079" y="88032"/>
                </a:cubicBezTo>
                <a:cubicBezTo>
                  <a:pt x="124911" y="86296"/>
                  <a:pt x="122238" y="82267"/>
                  <a:pt x="122238" y="77788"/>
                </a:cubicBezTo>
                <a:lnTo>
                  <a:pt x="122238" y="55563"/>
                </a:lnTo>
                <a:lnTo>
                  <a:pt x="11112" y="55563"/>
                </a:lnTo>
                <a:cubicBezTo>
                  <a:pt x="4966" y="55563"/>
                  <a:pt x="0" y="50597"/>
                  <a:pt x="0" y="44450"/>
                </a:cubicBezTo>
                <a:cubicBezTo>
                  <a:pt x="0" y="38303"/>
                  <a:pt x="4966" y="33337"/>
                  <a:pt x="11112" y="33337"/>
                </a:cubicBezTo>
                <a:lnTo>
                  <a:pt x="122238" y="33337"/>
                </a:lnTo>
                <a:lnTo>
                  <a:pt x="122238" y="11112"/>
                </a:lnTo>
                <a:cubicBezTo>
                  <a:pt x="122238" y="6633"/>
                  <a:pt x="124946" y="2570"/>
                  <a:pt x="129113" y="833"/>
                </a:cubicBezTo>
                <a:cubicBezTo>
                  <a:pt x="133281" y="-903"/>
                  <a:pt x="138038" y="69"/>
                  <a:pt x="141233" y="3230"/>
                </a:cubicBezTo>
                <a:lnTo>
                  <a:pt x="174570" y="36567"/>
                </a:lnTo>
                <a:cubicBezTo>
                  <a:pt x="178911" y="40908"/>
                  <a:pt x="178911" y="47957"/>
                  <a:pt x="174570" y="52298"/>
                </a:cubicBezTo>
                <a:close/>
                <a:moveTo>
                  <a:pt x="36567" y="174536"/>
                </a:moveTo>
                <a:lnTo>
                  <a:pt x="3230" y="141198"/>
                </a:lnTo>
                <a:cubicBezTo>
                  <a:pt x="-1111" y="136857"/>
                  <a:pt x="-1111" y="129808"/>
                  <a:pt x="3230" y="125467"/>
                </a:cubicBezTo>
                <a:lnTo>
                  <a:pt x="36567" y="92130"/>
                </a:lnTo>
                <a:cubicBezTo>
                  <a:pt x="39762" y="88935"/>
                  <a:pt x="44519" y="87997"/>
                  <a:pt x="48687" y="89733"/>
                </a:cubicBezTo>
                <a:cubicBezTo>
                  <a:pt x="52854" y="91470"/>
                  <a:pt x="55563" y="95533"/>
                  <a:pt x="55563" y="100013"/>
                </a:cubicBezTo>
                <a:lnTo>
                  <a:pt x="55563" y="122238"/>
                </a:lnTo>
                <a:lnTo>
                  <a:pt x="166688" y="122238"/>
                </a:lnTo>
                <a:cubicBezTo>
                  <a:pt x="172834" y="122238"/>
                  <a:pt x="177800" y="127203"/>
                  <a:pt x="177800" y="133350"/>
                </a:cubicBezTo>
                <a:cubicBezTo>
                  <a:pt x="177800" y="139497"/>
                  <a:pt x="172834" y="144463"/>
                  <a:pt x="166688" y="144463"/>
                </a:cubicBezTo>
                <a:lnTo>
                  <a:pt x="55563" y="144463"/>
                </a:lnTo>
                <a:lnTo>
                  <a:pt x="55563" y="166688"/>
                </a:lnTo>
                <a:cubicBezTo>
                  <a:pt x="55563" y="171167"/>
                  <a:pt x="52854" y="175230"/>
                  <a:pt x="48687" y="176967"/>
                </a:cubicBezTo>
                <a:cubicBezTo>
                  <a:pt x="44519" y="178703"/>
                  <a:pt x="39762" y="177731"/>
                  <a:pt x="36567" y="174570"/>
                </a:cubicBezTo>
                <a:close/>
              </a:path>
            </a:pathLst>
          </a:custGeom>
          <a:solidFill>
            <a:srgbClr val="C5A575"/>
          </a:solidFill>
          <a:ln/>
        </p:spPr>
      </p:sp>
      <p:sp>
        <p:nvSpPr>
          <p:cNvPr id="29" name="Text 27"/>
          <p:cNvSpPr/>
          <p:nvPr/>
        </p:nvSpPr>
        <p:spPr>
          <a:xfrm>
            <a:off x="9077476" y="4340380"/>
            <a:ext cx="37084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Clearing</a:t>
            </a:r>
            <a:endParaRPr lang="en-US" sz="1600" dirty="0"/>
          </a:p>
        </p:txBody>
      </p:sp>
      <p:sp>
        <p:nvSpPr>
          <p:cNvPr id="30" name="Text 28"/>
          <p:cNvSpPr/>
          <p:nvPr/>
        </p:nvSpPr>
        <p:spPr>
          <a:xfrm>
            <a:off x="9077476" y="4645180"/>
            <a:ext cx="37084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Connexion aux réseaux STET, EBA, TIPS</a:t>
            </a:r>
            <a:endParaRPr lang="en-US" sz="1600" dirty="0"/>
          </a:p>
        </p:txBody>
      </p:sp>
      <p:sp>
        <p:nvSpPr>
          <p:cNvPr id="31" name="Shape 29"/>
          <p:cNvSpPr/>
          <p:nvPr/>
        </p:nvSpPr>
        <p:spPr>
          <a:xfrm>
            <a:off x="8518676" y="510238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3A5A78">
              <a:alpha val="30196"/>
            </a:srgbClr>
          </a:solidFill>
          <a:ln/>
        </p:spPr>
      </p:sp>
      <p:sp>
        <p:nvSpPr>
          <p:cNvPr id="32" name="Shape 30"/>
          <p:cNvSpPr/>
          <p:nvPr/>
        </p:nvSpPr>
        <p:spPr>
          <a:xfrm>
            <a:off x="8636151" y="5216680"/>
            <a:ext cx="177800" cy="177800"/>
          </a:xfrm>
          <a:custGeom>
            <a:avLst/>
            <a:gdLst/>
            <a:ahLst/>
            <a:cxnLst/>
            <a:rect l="l" t="t" r="r" b="b"/>
            <a:pathLst>
              <a:path w="177800" h="177800">
                <a:moveTo>
                  <a:pt x="177800" y="33337"/>
                </a:moveTo>
                <a:cubicBezTo>
                  <a:pt x="177800" y="50770"/>
                  <a:pt x="157277" y="76780"/>
                  <a:pt x="148421" y="87164"/>
                </a:cubicBezTo>
                <a:cubicBezTo>
                  <a:pt x="147102" y="88692"/>
                  <a:pt x="145157" y="89282"/>
                  <a:pt x="143386" y="88900"/>
                </a:cubicBezTo>
                <a:lnTo>
                  <a:pt x="111125" y="88900"/>
                </a:lnTo>
                <a:cubicBezTo>
                  <a:pt x="104978" y="88900"/>
                  <a:pt x="100013" y="93866"/>
                  <a:pt x="100013" y="100013"/>
                </a:cubicBezTo>
                <a:cubicBezTo>
                  <a:pt x="100013" y="106159"/>
                  <a:pt x="104978" y="111125"/>
                  <a:pt x="111125" y="111125"/>
                </a:cubicBezTo>
                <a:lnTo>
                  <a:pt x="144463" y="111125"/>
                </a:lnTo>
                <a:cubicBezTo>
                  <a:pt x="162868" y="111125"/>
                  <a:pt x="177800" y="126057"/>
                  <a:pt x="177800" y="144463"/>
                </a:cubicBezTo>
                <a:cubicBezTo>
                  <a:pt x="177800" y="162868"/>
                  <a:pt x="162868" y="177800"/>
                  <a:pt x="144463" y="177800"/>
                </a:cubicBezTo>
                <a:lnTo>
                  <a:pt x="48478" y="177800"/>
                </a:lnTo>
                <a:cubicBezTo>
                  <a:pt x="51499" y="174362"/>
                  <a:pt x="55181" y="169952"/>
                  <a:pt x="58896" y="165021"/>
                </a:cubicBezTo>
                <a:cubicBezTo>
                  <a:pt x="61084" y="162104"/>
                  <a:pt x="63341" y="158909"/>
                  <a:pt x="65494" y="155575"/>
                </a:cubicBezTo>
                <a:lnTo>
                  <a:pt x="144463" y="155575"/>
                </a:lnTo>
                <a:cubicBezTo>
                  <a:pt x="150609" y="155575"/>
                  <a:pt x="155575" y="150609"/>
                  <a:pt x="155575" y="144463"/>
                </a:cubicBezTo>
                <a:cubicBezTo>
                  <a:pt x="155575" y="138316"/>
                  <a:pt x="150609" y="133350"/>
                  <a:pt x="144463" y="133350"/>
                </a:cubicBezTo>
                <a:lnTo>
                  <a:pt x="111125" y="133350"/>
                </a:lnTo>
                <a:cubicBezTo>
                  <a:pt x="92720" y="133350"/>
                  <a:pt x="77788" y="118418"/>
                  <a:pt x="77788" y="100013"/>
                </a:cubicBezTo>
                <a:cubicBezTo>
                  <a:pt x="77788" y="81607"/>
                  <a:pt x="92720" y="66675"/>
                  <a:pt x="111125" y="66675"/>
                </a:cubicBezTo>
                <a:lnTo>
                  <a:pt x="124946" y="66675"/>
                </a:lnTo>
                <a:cubicBezTo>
                  <a:pt x="117654" y="55736"/>
                  <a:pt x="111125" y="43165"/>
                  <a:pt x="111125" y="33337"/>
                </a:cubicBezTo>
                <a:cubicBezTo>
                  <a:pt x="111125" y="14932"/>
                  <a:pt x="126057" y="0"/>
                  <a:pt x="144463" y="0"/>
                </a:cubicBezTo>
                <a:cubicBezTo>
                  <a:pt x="162868" y="0"/>
                  <a:pt x="177800" y="14932"/>
                  <a:pt x="177800" y="33337"/>
                </a:cubicBezTo>
                <a:close/>
                <a:moveTo>
                  <a:pt x="40665" y="169848"/>
                </a:moveTo>
                <a:cubicBezTo>
                  <a:pt x="39345" y="171341"/>
                  <a:pt x="38164" y="172660"/>
                  <a:pt x="37157" y="173772"/>
                </a:cubicBezTo>
                <a:lnTo>
                  <a:pt x="36532" y="174466"/>
                </a:lnTo>
                <a:lnTo>
                  <a:pt x="36463" y="174397"/>
                </a:lnTo>
                <a:cubicBezTo>
                  <a:pt x="34379" y="175994"/>
                  <a:pt x="31393" y="175786"/>
                  <a:pt x="29518" y="173772"/>
                </a:cubicBezTo>
                <a:cubicBezTo>
                  <a:pt x="20766" y="164257"/>
                  <a:pt x="0" y="139774"/>
                  <a:pt x="0" y="122238"/>
                </a:cubicBezTo>
                <a:cubicBezTo>
                  <a:pt x="0" y="103832"/>
                  <a:pt x="14932" y="88900"/>
                  <a:pt x="33337" y="88900"/>
                </a:cubicBezTo>
                <a:cubicBezTo>
                  <a:pt x="51743" y="88900"/>
                  <a:pt x="66675" y="103832"/>
                  <a:pt x="66675" y="122238"/>
                </a:cubicBezTo>
                <a:cubicBezTo>
                  <a:pt x="66675" y="132655"/>
                  <a:pt x="59348" y="145504"/>
                  <a:pt x="51569" y="156235"/>
                </a:cubicBezTo>
                <a:cubicBezTo>
                  <a:pt x="47853" y="161340"/>
                  <a:pt x="44033" y="165958"/>
                  <a:pt x="40873" y="169605"/>
                </a:cubicBezTo>
                <a:lnTo>
                  <a:pt x="40665" y="169848"/>
                </a:lnTo>
                <a:close/>
                <a:moveTo>
                  <a:pt x="44450" y="122238"/>
                </a:moveTo>
                <a:cubicBezTo>
                  <a:pt x="44450" y="116104"/>
                  <a:pt x="39471" y="111125"/>
                  <a:pt x="33337" y="111125"/>
                </a:cubicBezTo>
                <a:cubicBezTo>
                  <a:pt x="27204" y="111125"/>
                  <a:pt x="22225" y="116104"/>
                  <a:pt x="22225" y="122238"/>
                </a:cubicBezTo>
                <a:cubicBezTo>
                  <a:pt x="22225" y="128371"/>
                  <a:pt x="27204" y="133350"/>
                  <a:pt x="33337" y="133350"/>
                </a:cubicBezTo>
                <a:cubicBezTo>
                  <a:pt x="39471" y="133350"/>
                  <a:pt x="44450" y="128371"/>
                  <a:pt x="44450" y="122238"/>
                </a:cubicBezTo>
                <a:close/>
                <a:moveTo>
                  <a:pt x="144463" y="44450"/>
                </a:moveTo>
                <a:cubicBezTo>
                  <a:pt x="150596" y="44450"/>
                  <a:pt x="155575" y="39471"/>
                  <a:pt x="155575" y="33337"/>
                </a:cubicBezTo>
                <a:cubicBezTo>
                  <a:pt x="155575" y="27204"/>
                  <a:pt x="150596" y="22225"/>
                  <a:pt x="144463" y="22225"/>
                </a:cubicBezTo>
                <a:cubicBezTo>
                  <a:pt x="138329" y="22225"/>
                  <a:pt x="133350" y="27204"/>
                  <a:pt x="133350" y="33337"/>
                </a:cubicBezTo>
                <a:cubicBezTo>
                  <a:pt x="133350" y="39471"/>
                  <a:pt x="138329" y="44450"/>
                  <a:pt x="144463" y="44450"/>
                </a:cubicBezTo>
                <a:close/>
              </a:path>
            </a:pathLst>
          </a:custGeom>
          <a:solidFill>
            <a:srgbClr val="C5A575"/>
          </a:solidFill>
          <a:ln/>
        </p:spPr>
      </p:sp>
      <p:sp>
        <p:nvSpPr>
          <p:cNvPr id="33" name="Text 31"/>
          <p:cNvSpPr/>
          <p:nvPr/>
        </p:nvSpPr>
        <p:spPr>
          <a:xfrm>
            <a:off x="9077476" y="5051580"/>
            <a:ext cx="43561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Routing</a:t>
            </a:r>
            <a:endParaRPr lang="en-US" sz="1600" dirty="0"/>
          </a:p>
        </p:txBody>
      </p:sp>
      <p:sp>
        <p:nvSpPr>
          <p:cNvPr id="34" name="Text 32"/>
          <p:cNvSpPr/>
          <p:nvPr/>
        </p:nvSpPr>
        <p:spPr>
          <a:xfrm>
            <a:off x="9077476" y="5356380"/>
            <a:ext cx="43561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Sélection de la route optimale (Target2, TIPS...)</a:t>
            </a:r>
            <a:endParaRPr lang="en-US" sz="1600" dirty="0"/>
          </a:p>
        </p:txBody>
      </p:sp>
      <p:sp>
        <p:nvSpPr>
          <p:cNvPr id="35" name="Shape 33"/>
          <p:cNvSpPr/>
          <p:nvPr/>
        </p:nvSpPr>
        <p:spPr>
          <a:xfrm>
            <a:off x="8518676" y="581358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3A5A78">
              <a:alpha val="30196"/>
            </a:srgbClr>
          </a:solidFill>
          <a:ln/>
        </p:spPr>
      </p:sp>
      <p:sp>
        <p:nvSpPr>
          <p:cNvPr id="36" name="Shape 34"/>
          <p:cNvSpPr/>
          <p:nvPr/>
        </p:nvSpPr>
        <p:spPr>
          <a:xfrm>
            <a:off x="8658376" y="5927880"/>
            <a:ext cx="133350" cy="177800"/>
          </a:xfrm>
          <a:custGeom>
            <a:avLst/>
            <a:gdLst/>
            <a:ahLst/>
            <a:cxnLst/>
            <a:rect l="l" t="t" r="r" b="b"/>
            <a:pathLst>
              <a:path w="133350" h="177800">
                <a:moveTo>
                  <a:pt x="0" y="22225"/>
                </a:moveTo>
                <a:cubicBezTo>
                  <a:pt x="0" y="9967"/>
                  <a:pt x="9967" y="0"/>
                  <a:pt x="22225" y="0"/>
                </a:cubicBezTo>
                <a:lnTo>
                  <a:pt x="74141" y="0"/>
                </a:lnTo>
                <a:cubicBezTo>
                  <a:pt x="80045" y="0"/>
                  <a:pt x="85705" y="2327"/>
                  <a:pt x="89872" y="6494"/>
                </a:cubicBezTo>
                <a:lnTo>
                  <a:pt x="126856" y="43512"/>
                </a:lnTo>
                <a:cubicBezTo>
                  <a:pt x="131023" y="47680"/>
                  <a:pt x="133350" y="53340"/>
                  <a:pt x="133350" y="59244"/>
                </a:cubicBezTo>
                <a:lnTo>
                  <a:pt x="133350" y="155575"/>
                </a:lnTo>
                <a:cubicBezTo>
                  <a:pt x="133350" y="167833"/>
                  <a:pt x="123383" y="177800"/>
                  <a:pt x="111125" y="177800"/>
                </a:cubicBezTo>
                <a:lnTo>
                  <a:pt x="22225" y="177800"/>
                </a:lnTo>
                <a:cubicBezTo>
                  <a:pt x="9967" y="177800"/>
                  <a:pt x="0" y="167833"/>
                  <a:pt x="0" y="155575"/>
                </a:cubicBezTo>
                <a:lnTo>
                  <a:pt x="0" y="22225"/>
                </a:lnTo>
                <a:close/>
                <a:moveTo>
                  <a:pt x="72231" y="20315"/>
                </a:moveTo>
                <a:lnTo>
                  <a:pt x="72231" y="52784"/>
                </a:lnTo>
                <a:cubicBezTo>
                  <a:pt x="72231" y="57403"/>
                  <a:pt x="75947" y="61119"/>
                  <a:pt x="80566" y="61119"/>
                </a:cubicBezTo>
                <a:lnTo>
                  <a:pt x="113035" y="61119"/>
                </a:lnTo>
                <a:lnTo>
                  <a:pt x="72231" y="20315"/>
                </a:lnTo>
                <a:close/>
                <a:moveTo>
                  <a:pt x="53548" y="102652"/>
                </a:moveTo>
                <a:cubicBezTo>
                  <a:pt x="56535" y="99144"/>
                  <a:pt x="56153" y="93901"/>
                  <a:pt x="52645" y="90914"/>
                </a:cubicBezTo>
                <a:cubicBezTo>
                  <a:pt x="49138" y="87928"/>
                  <a:pt x="43894" y="88310"/>
                  <a:pt x="40908" y="91817"/>
                </a:cubicBezTo>
                <a:lnTo>
                  <a:pt x="24239" y="111264"/>
                </a:lnTo>
                <a:cubicBezTo>
                  <a:pt x="21565" y="114389"/>
                  <a:pt x="21565" y="118973"/>
                  <a:pt x="24239" y="122099"/>
                </a:cubicBezTo>
                <a:lnTo>
                  <a:pt x="40908" y="141545"/>
                </a:lnTo>
                <a:cubicBezTo>
                  <a:pt x="43894" y="145053"/>
                  <a:pt x="49173" y="145435"/>
                  <a:pt x="52645" y="142448"/>
                </a:cubicBezTo>
                <a:cubicBezTo>
                  <a:pt x="56118" y="139462"/>
                  <a:pt x="56535" y="134183"/>
                  <a:pt x="53548" y="130711"/>
                </a:cubicBezTo>
                <a:lnTo>
                  <a:pt x="41533" y="116681"/>
                </a:lnTo>
                <a:lnTo>
                  <a:pt x="53548" y="102652"/>
                </a:lnTo>
                <a:close/>
                <a:moveTo>
                  <a:pt x="92442" y="91817"/>
                </a:moveTo>
                <a:cubicBezTo>
                  <a:pt x="89456" y="88310"/>
                  <a:pt x="84177" y="87928"/>
                  <a:pt x="80705" y="90914"/>
                </a:cubicBezTo>
                <a:cubicBezTo>
                  <a:pt x="77232" y="93901"/>
                  <a:pt x="76815" y="99179"/>
                  <a:pt x="79802" y="102652"/>
                </a:cubicBezTo>
                <a:lnTo>
                  <a:pt x="91817" y="116681"/>
                </a:lnTo>
                <a:lnTo>
                  <a:pt x="79802" y="130711"/>
                </a:lnTo>
                <a:cubicBezTo>
                  <a:pt x="76815" y="134218"/>
                  <a:pt x="77197" y="139462"/>
                  <a:pt x="80705" y="142448"/>
                </a:cubicBezTo>
                <a:cubicBezTo>
                  <a:pt x="84212" y="145435"/>
                  <a:pt x="89456" y="145053"/>
                  <a:pt x="92442" y="141545"/>
                </a:cubicBezTo>
                <a:lnTo>
                  <a:pt x="109111" y="122099"/>
                </a:lnTo>
                <a:cubicBezTo>
                  <a:pt x="111785" y="118973"/>
                  <a:pt x="111785" y="114389"/>
                  <a:pt x="109111" y="111264"/>
                </a:cubicBezTo>
                <a:lnTo>
                  <a:pt x="92442" y="91817"/>
                </a:lnTo>
                <a:close/>
              </a:path>
            </a:pathLst>
          </a:custGeom>
          <a:solidFill>
            <a:srgbClr val="C5A575"/>
          </a:solidFill>
          <a:ln/>
        </p:spPr>
      </p:sp>
      <p:sp>
        <p:nvSpPr>
          <p:cNvPr id="37" name="Text 35"/>
          <p:cNvSpPr/>
          <p:nvPr/>
        </p:nvSpPr>
        <p:spPr>
          <a:xfrm>
            <a:off x="9077476" y="5762780"/>
            <a:ext cx="36195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Parsing</a:t>
            </a:r>
            <a:endParaRPr lang="en-US" sz="1600" dirty="0"/>
          </a:p>
        </p:txBody>
      </p:sp>
      <p:sp>
        <p:nvSpPr>
          <p:cNvPr id="38" name="Text 36"/>
          <p:cNvSpPr/>
          <p:nvPr/>
        </p:nvSpPr>
        <p:spPr>
          <a:xfrm>
            <a:off x="9077476" y="6067580"/>
            <a:ext cx="36195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Validation et transformation ISO 20022</a:t>
            </a:r>
            <a:endParaRPr lang="en-US" sz="1600" dirty="0"/>
          </a:p>
        </p:txBody>
      </p:sp>
      <p:sp>
        <p:nvSpPr>
          <p:cNvPr id="39" name="Shape 37"/>
          <p:cNvSpPr/>
          <p:nvPr/>
        </p:nvSpPr>
        <p:spPr>
          <a:xfrm>
            <a:off x="8518676" y="6524780"/>
            <a:ext cx="406400" cy="406400"/>
          </a:xfrm>
          <a:custGeom>
            <a:avLst/>
            <a:gdLst/>
            <a:ahLst/>
            <a:cxnLst/>
            <a:rect l="l" t="t" r="r" b="b"/>
            <a:pathLst>
              <a:path w="406400" h="406400">
                <a:moveTo>
                  <a:pt x="203200" y="0"/>
                </a:moveTo>
                <a:lnTo>
                  <a:pt x="203200" y="0"/>
                </a:lnTo>
                <a:cubicBezTo>
                  <a:pt x="315349" y="0"/>
                  <a:pt x="406400" y="91051"/>
                  <a:pt x="406400" y="203200"/>
                </a:cubicBezTo>
                <a:lnTo>
                  <a:pt x="406400" y="203200"/>
                </a:lnTo>
                <a:cubicBezTo>
                  <a:pt x="406400" y="315349"/>
                  <a:pt x="315349" y="406400"/>
                  <a:pt x="203200" y="406400"/>
                </a:cubicBezTo>
                <a:lnTo>
                  <a:pt x="203200" y="406400"/>
                </a:lnTo>
                <a:cubicBezTo>
                  <a:pt x="91051" y="406400"/>
                  <a:pt x="0" y="315349"/>
                  <a:pt x="0" y="203200"/>
                </a:cubicBezTo>
                <a:lnTo>
                  <a:pt x="0" y="203200"/>
                </a:lnTo>
                <a:cubicBezTo>
                  <a:pt x="0" y="91051"/>
                  <a:pt x="91051" y="0"/>
                  <a:pt x="203200" y="0"/>
                </a:cubicBezTo>
                <a:close/>
              </a:path>
            </a:pathLst>
          </a:custGeom>
          <a:solidFill>
            <a:srgbClr val="3A5A78">
              <a:alpha val="30196"/>
            </a:srgbClr>
          </a:solidFill>
          <a:ln/>
        </p:spPr>
      </p:sp>
      <p:sp>
        <p:nvSpPr>
          <p:cNvPr id="40" name="Shape 38"/>
          <p:cNvSpPr/>
          <p:nvPr/>
        </p:nvSpPr>
        <p:spPr>
          <a:xfrm>
            <a:off x="8636151" y="6639080"/>
            <a:ext cx="177800" cy="177800"/>
          </a:xfrm>
          <a:custGeom>
            <a:avLst/>
            <a:gdLst/>
            <a:ahLst/>
            <a:cxnLst/>
            <a:rect l="l" t="t" r="r" b="b"/>
            <a:pathLst>
              <a:path w="177800" h="177800">
                <a:moveTo>
                  <a:pt x="122203" y="97234"/>
                </a:moveTo>
                <a:lnTo>
                  <a:pt x="55910" y="97234"/>
                </a:lnTo>
                <a:cubicBezTo>
                  <a:pt x="56917" y="119633"/>
                  <a:pt x="61883" y="140261"/>
                  <a:pt x="68932" y="155367"/>
                </a:cubicBezTo>
                <a:cubicBezTo>
                  <a:pt x="72891" y="163875"/>
                  <a:pt x="77162" y="169882"/>
                  <a:pt x="81121" y="173563"/>
                </a:cubicBezTo>
                <a:cubicBezTo>
                  <a:pt x="85011" y="177210"/>
                  <a:pt x="87685" y="177800"/>
                  <a:pt x="89074" y="177800"/>
                </a:cubicBezTo>
                <a:cubicBezTo>
                  <a:pt x="90463" y="177800"/>
                  <a:pt x="93137" y="177210"/>
                  <a:pt x="97026" y="173563"/>
                </a:cubicBezTo>
                <a:cubicBezTo>
                  <a:pt x="100985" y="169882"/>
                  <a:pt x="105256" y="163840"/>
                  <a:pt x="109215" y="155367"/>
                </a:cubicBezTo>
                <a:cubicBezTo>
                  <a:pt x="116265" y="140261"/>
                  <a:pt x="121230" y="119633"/>
                  <a:pt x="122238" y="97234"/>
                </a:cubicBezTo>
                <a:close/>
                <a:moveTo>
                  <a:pt x="55875" y="80566"/>
                </a:moveTo>
                <a:lnTo>
                  <a:pt x="122168" y="80566"/>
                </a:lnTo>
                <a:cubicBezTo>
                  <a:pt x="121196" y="58167"/>
                  <a:pt x="116230" y="37539"/>
                  <a:pt x="109180" y="22433"/>
                </a:cubicBezTo>
                <a:cubicBezTo>
                  <a:pt x="105221" y="13960"/>
                  <a:pt x="100950" y="7918"/>
                  <a:pt x="96991" y="4237"/>
                </a:cubicBezTo>
                <a:cubicBezTo>
                  <a:pt x="93102" y="590"/>
                  <a:pt x="90428" y="0"/>
                  <a:pt x="89039" y="0"/>
                </a:cubicBezTo>
                <a:cubicBezTo>
                  <a:pt x="87650" y="0"/>
                  <a:pt x="84976" y="590"/>
                  <a:pt x="81087" y="4237"/>
                </a:cubicBezTo>
                <a:cubicBezTo>
                  <a:pt x="77128" y="7918"/>
                  <a:pt x="72856" y="13960"/>
                  <a:pt x="68897" y="22433"/>
                </a:cubicBezTo>
                <a:cubicBezTo>
                  <a:pt x="61848" y="37539"/>
                  <a:pt x="56882" y="58167"/>
                  <a:pt x="55875" y="80566"/>
                </a:cubicBezTo>
                <a:close/>
                <a:moveTo>
                  <a:pt x="39206" y="80566"/>
                </a:moveTo>
                <a:cubicBezTo>
                  <a:pt x="40422" y="50840"/>
                  <a:pt x="48096" y="23232"/>
                  <a:pt x="59313" y="5105"/>
                </a:cubicBezTo>
                <a:cubicBezTo>
                  <a:pt x="27330" y="16426"/>
                  <a:pt x="3785" y="45561"/>
                  <a:pt x="521" y="80566"/>
                </a:cubicBezTo>
                <a:lnTo>
                  <a:pt x="39206" y="80566"/>
                </a:lnTo>
                <a:close/>
                <a:moveTo>
                  <a:pt x="521" y="97234"/>
                </a:moveTo>
                <a:cubicBezTo>
                  <a:pt x="3785" y="132239"/>
                  <a:pt x="27330" y="161374"/>
                  <a:pt x="59313" y="172695"/>
                </a:cubicBezTo>
                <a:cubicBezTo>
                  <a:pt x="48096" y="154568"/>
                  <a:pt x="40422" y="126960"/>
                  <a:pt x="39206" y="97234"/>
                </a:cubicBezTo>
                <a:lnTo>
                  <a:pt x="521" y="97234"/>
                </a:lnTo>
                <a:close/>
                <a:moveTo>
                  <a:pt x="138872" y="97234"/>
                </a:moveTo>
                <a:cubicBezTo>
                  <a:pt x="137656" y="126960"/>
                  <a:pt x="129982" y="154568"/>
                  <a:pt x="118765" y="172695"/>
                </a:cubicBezTo>
                <a:cubicBezTo>
                  <a:pt x="150748" y="161340"/>
                  <a:pt x="174293" y="132239"/>
                  <a:pt x="177557" y="97234"/>
                </a:cubicBezTo>
                <a:lnTo>
                  <a:pt x="138872" y="97234"/>
                </a:lnTo>
                <a:close/>
                <a:moveTo>
                  <a:pt x="177557" y="80566"/>
                </a:moveTo>
                <a:cubicBezTo>
                  <a:pt x="174293" y="45561"/>
                  <a:pt x="150748" y="16426"/>
                  <a:pt x="118765" y="5105"/>
                </a:cubicBezTo>
                <a:cubicBezTo>
                  <a:pt x="129982" y="23232"/>
                  <a:pt x="137656" y="50840"/>
                  <a:pt x="138872" y="80566"/>
                </a:cubicBezTo>
                <a:lnTo>
                  <a:pt x="177557" y="80566"/>
                </a:lnTo>
                <a:close/>
              </a:path>
            </a:pathLst>
          </a:custGeom>
          <a:solidFill>
            <a:srgbClr val="C5A575"/>
          </a:solidFill>
          <a:ln/>
        </p:spPr>
      </p:sp>
      <p:sp>
        <p:nvSpPr>
          <p:cNvPr id="41" name="Text 39"/>
          <p:cNvSpPr/>
          <p:nvPr/>
        </p:nvSpPr>
        <p:spPr>
          <a:xfrm>
            <a:off x="9077476" y="6473980"/>
            <a:ext cx="3429000" cy="304800"/>
          </a:xfrm>
          <a:prstGeom prst="rect">
            <a:avLst/>
          </a:prstGeom>
          <a:noFill/>
          <a:ln/>
        </p:spPr>
        <p:txBody>
          <a:bodyPr wrap="square" lIns="0" tIns="0" rIns="0" bIns="0" rtlCol="0" anchor="ctr"/>
          <a:lstStyle/>
          <a:p>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Connexion SWIFT</a:t>
            </a:r>
            <a:endParaRPr lang="en-US" sz="1600" dirty="0"/>
          </a:p>
        </p:txBody>
      </p:sp>
      <p:sp>
        <p:nvSpPr>
          <p:cNvPr id="42" name="Text 40"/>
          <p:cNvSpPr/>
          <p:nvPr/>
        </p:nvSpPr>
        <p:spPr>
          <a:xfrm>
            <a:off x="9077476" y="6778780"/>
            <a:ext cx="34290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Interface avec le réseau international</a:t>
            </a:r>
            <a:endParaRPr lang="en-US" sz="1600" dirty="0"/>
          </a:p>
        </p:txBody>
      </p:sp>
      <p:sp>
        <p:nvSpPr>
          <p:cNvPr id="43" name="Shape 41"/>
          <p:cNvSpPr/>
          <p:nvPr/>
        </p:nvSpPr>
        <p:spPr>
          <a:xfrm>
            <a:off x="512838" y="8799892"/>
            <a:ext cx="15224276" cy="1127276"/>
          </a:xfrm>
          <a:custGeom>
            <a:avLst/>
            <a:gdLst/>
            <a:ahLst/>
            <a:cxnLst/>
            <a:rect l="l" t="t" r="r" b="b"/>
            <a:pathLst>
              <a:path w="15224276" h="1127276">
                <a:moveTo>
                  <a:pt x="101601" y="0"/>
                </a:moveTo>
                <a:lnTo>
                  <a:pt x="15122675" y="0"/>
                </a:lnTo>
                <a:cubicBezTo>
                  <a:pt x="15178788" y="0"/>
                  <a:pt x="15224276" y="45488"/>
                  <a:pt x="15224276" y="101601"/>
                </a:cubicBezTo>
                <a:lnTo>
                  <a:pt x="15224276" y="1025675"/>
                </a:lnTo>
                <a:cubicBezTo>
                  <a:pt x="15224276" y="1081788"/>
                  <a:pt x="15178788" y="1127276"/>
                  <a:pt x="15122675" y="1127276"/>
                </a:cubicBezTo>
                <a:lnTo>
                  <a:pt x="101601" y="1127276"/>
                </a:lnTo>
                <a:cubicBezTo>
                  <a:pt x="45488" y="1127276"/>
                  <a:pt x="0" y="1081788"/>
                  <a:pt x="0" y="1025675"/>
                </a:cubicBezTo>
                <a:lnTo>
                  <a:pt x="0" y="101601"/>
                </a:lnTo>
                <a:cubicBezTo>
                  <a:pt x="0" y="45488"/>
                  <a:pt x="45488" y="0"/>
                  <a:pt x="101601" y="0"/>
                </a:cubicBezTo>
                <a:close/>
              </a:path>
            </a:pathLst>
          </a:custGeom>
          <a:solidFill>
            <a:srgbClr val="C5A575">
              <a:alpha val="10196"/>
            </a:srgbClr>
          </a:solidFill>
          <a:ln w="9676">
            <a:solidFill>
              <a:srgbClr val="C5A575">
                <a:alpha val="30196"/>
              </a:srgbClr>
            </a:solidFill>
            <a:prstDash val="solid"/>
          </a:ln>
        </p:spPr>
      </p:sp>
      <p:sp>
        <p:nvSpPr>
          <p:cNvPr id="44" name="Shape 42"/>
          <p:cNvSpPr/>
          <p:nvPr/>
        </p:nvSpPr>
        <p:spPr>
          <a:xfrm>
            <a:off x="771676" y="9173028"/>
            <a:ext cx="381000" cy="381000"/>
          </a:xfrm>
          <a:custGeom>
            <a:avLst/>
            <a:gdLst/>
            <a:ahLst/>
            <a:cxnLst/>
            <a:rect l="l" t="t" r="r" b="b"/>
            <a:pathLst>
              <a:path w="381000" h="381000">
                <a:moveTo>
                  <a:pt x="166688" y="0"/>
                </a:moveTo>
                <a:cubicBezTo>
                  <a:pt x="192956" y="0"/>
                  <a:pt x="214313" y="15999"/>
                  <a:pt x="214313" y="35719"/>
                </a:cubicBezTo>
                <a:cubicBezTo>
                  <a:pt x="214313" y="43458"/>
                  <a:pt x="211038" y="50602"/>
                  <a:pt x="205383" y="56480"/>
                </a:cubicBezTo>
                <a:cubicBezTo>
                  <a:pt x="200471" y="61615"/>
                  <a:pt x="196453" y="67866"/>
                  <a:pt x="196453" y="75009"/>
                </a:cubicBezTo>
                <a:cubicBezTo>
                  <a:pt x="196453" y="86171"/>
                  <a:pt x="205532" y="95250"/>
                  <a:pt x="216694" y="95250"/>
                </a:cubicBezTo>
                <a:lnTo>
                  <a:pt x="250031" y="95250"/>
                </a:lnTo>
                <a:cubicBezTo>
                  <a:pt x="269751" y="95250"/>
                  <a:pt x="285750" y="111249"/>
                  <a:pt x="285750" y="130969"/>
                </a:cubicBezTo>
                <a:lnTo>
                  <a:pt x="285750" y="164306"/>
                </a:lnTo>
                <a:cubicBezTo>
                  <a:pt x="285750" y="175468"/>
                  <a:pt x="294829" y="184547"/>
                  <a:pt x="305991" y="184547"/>
                </a:cubicBezTo>
                <a:cubicBezTo>
                  <a:pt x="313060" y="184547"/>
                  <a:pt x="319385" y="180529"/>
                  <a:pt x="324520" y="175617"/>
                </a:cubicBezTo>
                <a:cubicBezTo>
                  <a:pt x="330398" y="170036"/>
                  <a:pt x="337542" y="166688"/>
                  <a:pt x="345281" y="166688"/>
                </a:cubicBezTo>
                <a:cubicBezTo>
                  <a:pt x="365001" y="166688"/>
                  <a:pt x="381000" y="188044"/>
                  <a:pt x="381000" y="214313"/>
                </a:cubicBezTo>
                <a:cubicBezTo>
                  <a:pt x="381000" y="240581"/>
                  <a:pt x="365001" y="261938"/>
                  <a:pt x="345281" y="261938"/>
                </a:cubicBezTo>
                <a:cubicBezTo>
                  <a:pt x="337542" y="261938"/>
                  <a:pt x="330324" y="258663"/>
                  <a:pt x="324520" y="253008"/>
                </a:cubicBezTo>
                <a:cubicBezTo>
                  <a:pt x="319385" y="248096"/>
                  <a:pt x="313134" y="244078"/>
                  <a:pt x="305991" y="244078"/>
                </a:cubicBezTo>
                <a:cubicBezTo>
                  <a:pt x="294829" y="244078"/>
                  <a:pt x="285750" y="253157"/>
                  <a:pt x="285750" y="264319"/>
                </a:cubicBezTo>
                <a:lnTo>
                  <a:pt x="285750" y="345281"/>
                </a:lnTo>
                <a:cubicBezTo>
                  <a:pt x="285750" y="365001"/>
                  <a:pt x="269751" y="381000"/>
                  <a:pt x="250031" y="381000"/>
                </a:cubicBezTo>
                <a:lnTo>
                  <a:pt x="207764" y="381000"/>
                </a:lnTo>
                <a:cubicBezTo>
                  <a:pt x="198239" y="381000"/>
                  <a:pt x="190500" y="373261"/>
                  <a:pt x="190500" y="363736"/>
                </a:cubicBezTo>
                <a:cubicBezTo>
                  <a:pt x="190500" y="356890"/>
                  <a:pt x="194816" y="350862"/>
                  <a:pt x="200323" y="346770"/>
                </a:cubicBezTo>
                <a:cubicBezTo>
                  <a:pt x="208955" y="340296"/>
                  <a:pt x="214313" y="331366"/>
                  <a:pt x="214313" y="321469"/>
                </a:cubicBezTo>
                <a:cubicBezTo>
                  <a:pt x="214313" y="301749"/>
                  <a:pt x="192956" y="285750"/>
                  <a:pt x="166688" y="285750"/>
                </a:cubicBezTo>
                <a:cubicBezTo>
                  <a:pt x="140419" y="285750"/>
                  <a:pt x="119063" y="301749"/>
                  <a:pt x="119063" y="321469"/>
                </a:cubicBezTo>
                <a:cubicBezTo>
                  <a:pt x="119063" y="331366"/>
                  <a:pt x="124420" y="340296"/>
                  <a:pt x="133052" y="346770"/>
                </a:cubicBezTo>
                <a:cubicBezTo>
                  <a:pt x="138559" y="350862"/>
                  <a:pt x="142875" y="356815"/>
                  <a:pt x="142875" y="363736"/>
                </a:cubicBezTo>
                <a:cubicBezTo>
                  <a:pt x="142875" y="373261"/>
                  <a:pt x="135136" y="381000"/>
                  <a:pt x="125611" y="381000"/>
                </a:cubicBezTo>
                <a:lnTo>
                  <a:pt x="35719" y="381000"/>
                </a:lnTo>
                <a:cubicBezTo>
                  <a:pt x="15999" y="381000"/>
                  <a:pt x="0" y="365001"/>
                  <a:pt x="0" y="345281"/>
                </a:cubicBezTo>
                <a:lnTo>
                  <a:pt x="0" y="255389"/>
                </a:lnTo>
                <a:cubicBezTo>
                  <a:pt x="0" y="245864"/>
                  <a:pt x="7739" y="238125"/>
                  <a:pt x="17264" y="238125"/>
                </a:cubicBezTo>
                <a:cubicBezTo>
                  <a:pt x="24110" y="238125"/>
                  <a:pt x="30138" y="242441"/>
                  <a:pt x="34230" y="247948"/>
                </a:cubicBezTo>
                <a:cubicBezTo>
                  <a:pt x="40704" y="256580"/>
                  <a:pt x="49634" y="261938"/>
                  <a:pt x="59531" y="261938"/>
                </a:cubicBezTo>
                <a:cubicBezTo>
                  <a:pt x="79251" y="261938"/>
                  <a:pt x="95250" y="240581"/>
                  <a:pt x="95250" y="214313"/>
                </a:cubicBezTo>
                <a:cubicBezTo>
                  <a:pt x="95250" y="188044"/>
                  <a:pt x="79251" y="166688"/>
                  <a:pt x="59531" y="166688"/>
                </a:cubicBezTo>
                <a:cubicBezTo>
                  <a:pt x="49634" y="166688"/>
                  <a:pt x="40704" y="172045"/>
                  <a:pt x="34230" y="180677"/>
                </a:cubicBezTo>
                <a:cubicBezTo>
                  <a:pt x="30138" y="186184"/>
                  <a:pt x="24185" y="190500"/>
                  <a:pt x="17264" y="190500"/>
                </a:cubicBezTo>
                <a:cubicBezTo>
                  <a:pt x="7739" y="190500"/>
                  <a:pt x="0" y="182761"/>
                  <a:pt x="0" y="173236"/>
                </a:cubicBezTo>
                <a:lnTo>
                  <a:pt x="0" y="130969"/>
                </a:lnTo>
                <a:cubicBezTo>
                  <a:pt x="0" y="111249"/>
                  <a:pt x="15999" y="95250"/>
                  <a:pt x="35719" y="95250"/>
                </a:cubicBezTo>
                <a:lnTo>
                  <a:pt x="116681" y="95250"/>
                </a:lnTo>
                <a:cubicBezTo>
                  <a:pt x="127843" y="95250"/>
                  <a:pt x="136922" y="86171"/>
                  <a:pt x="136922" y="75009"/>
                </a:cubicBezTo>
                <a:cubicBezTo>
                  <a:pt x="136922" y="67940"/>
                  <a:pt x="132904" y="61615"/>
                  <a:pt x="127992" y="56480"/>
                </a:cubicBezTo>
                <a:cubicBezTo>
                  <a:pt x="122411" y="50602"/>
                  <a:pt x="119063" y="43458"/>
                  <a:pt x="119063" y="35719"/>
                </a:cubicBezTo>
                <a:cubicBezTo>
                  <a:pt x="119063" y="15999"/>
                  <a:pt x="140419" y="0"/>
                  <a:pt x="166688" y="0"/>
                </a:cubicBezTo>
                <a:close/>
              </a:path>
            </a:pathLst>
          </a:custGeom>
          <a:solidFill>
            <a:srgbClr val="C5A575"/>
          </a:solidFill>
          <a:ln/>
        </p:spPr>
      </p:sp>
      <p:sp>
        <p:nvSpPr>
          <p:cNvPr id="45" name="Text 43"/>
          <p:cNvSpPr/>
          <p:nvPr/>
        </p:nvSpPr>
        <p:spPr>
          <a:xfrm>
            <a:off x="1400326" y="9007928"/>
            <a:ext cx="9029700" cy="355600"/>
          </a:xfrm>
          <a:prstGeom prst="rect">
            <a:avLst/>
          </a:prstGeom>
          <a:noFill/>
          <a:ln/>
        </p:spPr>
        <p:txBody>
          <a:bodyPr wrap="square" lIns="0" tIns="0" rIns="0" bIns="0" rtlCol="0" anchor="ctr"/>
          <a:lstStyle/>
          <a:p>
            <a:pPr>
              <a:lnSpc>
                <a:spcPct val="130000"/>
              </a:lnSpc>
            </a:pPr>
            <a:r>
              <a:rPr lang="en-US" sz="1800" b="1" dirty="0">
                <a:solidFill>
                  <a:srgbClr val="E8E9EB"/>
                </a:solidFill>
                <a:latin typeface="Quattrocento Sans" pitchFamily="34" charset="0"/>
                <a:ea typeface="Quattrocento Sans" pitchFamily="34" charset="-122"/>
                <a:cs typeface="Quattrocento Sans" pitchFamily="34" charset="-120"/>
              </a:rPr>
              <a:t>Nature du Domaine</a:t>
            </a:r>
            <a:endParaRPr lang="en-US" sz="1600" dirty="0"/>
          </a:p>
        </p:txBody>
      </p:sp>
      <p:sp>
        <p:nvSpPr>
          <p:cNvPr id="46" name="Text 44"/>
          <p:cNvSpPr/>
          <p:nvPr/>
        </p:nvSpPr>
        <p:spPr>
          <a:xfrm>
            <a:off x="1400326" y="9414328"/>
            <a:ext cx="9017000" cy="304800"/>
          </a:xfrm>
          <a:prstGeom prst="rect">
            <a:avLst/>
          </a:prstGeom>
          <a:noFill/>
          <a:ln/>
        </p:spPr>
        <p:txBody>
          <a:bodyPr wrap="square" lIns="0" tIns="0" rIns="0" bIns="0" rtlCol="0" anchor="ctr"/>
          <a:lstStyle/>
          <a:p>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C'est la </a:t>
            </a:r>
            <a:pPr>
              <a:lnSpc>
                <a:spcPct val="130000"/>
              </a:lnSpc>
            </a:pPr>
            <a:r>
              <a:rPr lang="en-US" sz="1600" b="1" dirty="0">
                <a:solidFill>
                  <a:srgbClr val="E8E9EB"/>
                </a:solidFill>
                <a:latin typeface="Quattrocento Sans" pitchFamily="34" charset="0"/>
                <a:ea typeface="Quattrocento Sans" pitchFamily="34" charset="-122"/>
                <a:cs typeface="Quattrocento Sans" pitchFamily="34" charset="-120"/>
              </a:rPr>
              <a:t>tuyauterie technique commune</a:t>
            </a:r>
            <a:pPr>
              <a:lnSpc>
                <a:spcPct val="130000"/>
              </a:lnSpc>
            </a:pPr>
            <a:r>
              <a:rPr lang="en-US" sz="1600" dirty="0">
                <a:solidFill>
                  <a:srgbClr val="8C96A6"/>
                </a:solidFill>
                <a:latin typeface="Quattrocento Sans" pitchFamily="34" charset="0"/>
                <a:ea typeface="Quattrocento Sans" pitchFamily="34" charset="-122"/>
                <a:cs typeface="Quattrocento Sans" pitchFamily="34" charset="-120"/>
              </a:rPr>
              <a:t> — complexe mais standardisée, sans logique métier locale.</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Distribuée Bancaire — DDD &amp; Data on the Outside</dc:title>
  <dc:subject>Architecture Distribuée Bancaire — DDD &amp; Data on the Outside</dc:subject>
  <dc:creator>Kimi</dc:creator>
  <cp:lastModifiedBy>Kimi</cp:lastModifiedBy>
  <cp:revision>1</cp:revision>
  <dcterms:created xsi:type="dcterms:W3CDTF">2026-02-16T19:14:43Z</dcterms:created>
  <dcterms:modified xsi:type="dcterms:W3CDTF">2026-02-16T19:14:43Z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{"Label":"Architecture Distribuée Bancaire — DDD &amp; Data on the Outside","ContentProducer":"001191110108MACG2KBH8F10000","ProduceID":"","ReservedCode1":"","ContentPropagator":"001191110108MACG2KBH8F20000","PropagateID":"","ReservedCode2":""}</vt:lpwstr>
  </property>
</Properties>
</file>